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58" r:id="rId5"/>
    <p:sldMasterId id="2147483682" r:id="rId6"/>
  </p:sldMasterIdLst>
  <p:notesMasterIdLst>
    <p:notesMasterId r:id="rId36"/>
  </p:notesMasterIdLst>
  <p:handoutMasterIdLst>
    <p:handoutMasterId r:id="rId37"/>
  </p:handoutMasterIdLst>
  <p:sldIdLst>
    <p:sldId id="256" r:id="rId7"/>
    <p:sldId id="326" r:id="rId8"/>
    <p:sldId id="330" r:id="rId9"/>
    <p:sldId id="318" r:id="rId10"/>
    <p:sldId id="279" r:id="rId11"/>
    <p:sldId id="328" r:id="rId12"/>
    <p:sldId id="331" r:id="rId13"/>
    <p:sldId id="298" r:id="rId14"/>
    <p:sldId id="299" r:id="rId15"/>
    <p:sldId id="301" r:id="rId16"/>
    <p:sldId id="269" r:id="rId17"/>
    <p:sldId id="333" r:id="rId18"/>
    <p:sldId id="300" r:id="rId19"/>
    <p:sldId id="332" r:id="rId20"/>
    <p:sldId id="322" r:id="rId21"/>
    <p:sldId id="305" r:id="rId22"/>
    <p:sldId id="335" r:id="rId23"/>
    <p:sldId id="336" r:id="rId24"/>
    <p:sldId id="307" r:id="rId25"/>
    <p:sldId id="288" r:id="rId26"/>
    <p:sldId id="289" r:id="rId27"/>
    <p:sldId id="290" r:id="rId28"/>
    <p:sldId id="309" r:id="rId29"/>
    <p:sldId id="310" r:id="rId30"/>
    <p:sldId id="292" r:id="rId31"/>
    <p:sldId id="337" r:id="rId32"/>
    <p:sldId id="342" r:id="rId33"/>
    <p:sldId id="341" r:id="rId34"/>
    <p:sldId id="257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4414C19-782D-2D1E-D2A1-C734D57EBE73}" name="Kelly, Makenzie" initials="KM" userId="S::makelly@doe.nj.gov::6dae9633-7398-4736-8008-312ed81d7b32" providerId="AD"/>
  <p188:author id="{B76A782F-AAEB-9601-3060-294B0A910A44}" name="Mazzagatti, Peter" initials="MP" userId="S::pmazzaga@doe.nj.gov::d885410b-8af8-48ce-89eb-76b89c7a7250" providerId="AD"/>
  <p188:author id="{9DB8D96C-C375-7D0E-BDF3-2B17C5F3A85B}" name="Dunham, Shai" initials="DS" userId="S::sdunham@doe.nj.gov::767fd129-6837-4476-9e56-81a7c610e81d" providerId="AD"/>
  <p188:author id="{8FF0CC93-E689-6809-0A85-D458CE211A67}" name="Mack, Cheryl" initials="MC" userId="S::cmack@doe.nj.gov::2610794b-ed35-4d68-a7a9-6dfc95b70b16" providerId="AD"/>
  <p188:author id="{00734097-627B-C522-23D9-7E9C800680EE}" name="Haberl, Lisa" initials="HL" userId="S::lhaberl@doe.nj.gov::b64cb466-aeff-4190-9e2e-da1f32030b7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8EBB"/>
    <a:srgbClr val="3B668D"/>
    <a:srgbClr val="336699"/>
    <a:srgbClr val="FFF1C5"/>
    <a:srgbClr val="6E2405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viewProps" Target="viewProps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microsoft.com/office/2018/10/relationships/authors" Target="authors.xml"/><Relationship Id="rId7" Type="http://schemas.openxmlformats.org/officeDocument/2006/relationships/slide" Target="slides/slid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8" Type="http://schemas.openxmlformats.org/officeDocument/2006/relationships/slide" Target="slides/slide2.xml"/><Relationship Id="rId3" Type="http://schemas.openxmlformats.org/officeDocument/2006/relationships/customXml" Target="../customXml/item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3CA4259-EAE7-46D8-9E95-EECF2226332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A12993-B11F-4A1A-9605-19E2237870B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425AFB-E73E-4C47-BA4D-95B867A1CC07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405770-E5EF-402C-9691-9BF7CF31DC1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54CEE4-A16C-4F67-915C-EEEA190ED36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8FD18C-D8A1-484B-BA09-7DA4094F3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0154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8AC223-25EB-40B2-9538-010511AACFA5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7A44F7-5F69-4F06-8F30-FB0E6EC0A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755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A44F7-5F69-4F06-8F30-FB0E6EC0A15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0343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A44F7-5F69-4F06-8F30-FB0E6EC0A15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0858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A44F7-5F69-4F06-8F30-FB0E6EC0A15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6477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When designing an effective, high-quality tutoring, there are several design elements to consider.   </a:t>
            </a:r>
          </a:p>
          <a:p>
            <a:endParaRPr lang="en-US">
              <a:cs typeface="Calibri"/>
            </a:endParaRPr>
          </a:p>
          <a:p>
            <a:r>
              <a:rPr lang="en-US">
                <a:cs typeface="Calibri"/>
              </a:rPr>
              <a:t>College students, paras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A44F7-5F69-4F06-8F30-FB0E6EC0A15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1658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A44F7-5F69-4F06-8F30-FB0E6EC0A15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0983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A44F7-5F69-4F06-8F30-FB0E6EC0A15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5706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A44F7-5F69-4F06-8F30-FB0E6EC0A15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8582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A44F7-5F69-4F06-8F30-FB0E6EC0A15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7365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A44F7-5F69-4F06-8F30-FB0E6EC0A15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9265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A44F7-5F69-4F06-8F30-FB0E6EC0A151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6691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A44F7-5F69-4F06-8F30-FB0E6EC0A151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632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A44F7-5F69-4F06-8F30-FB0E6EC0A15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3753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A44F7-5F69-4F06-8F30-FB0E6EC0A15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061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A44F7-5F69-4F06-8F30-FB0E6EC0A15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9718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A44F7-5F69-4F06-8F30-FB0E6EC0A15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8054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A44F7-5F69-4F06-8F30-FB0E6EC0A15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4295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A44F7-5F69-4F06-8F30-FB0E6EC0A15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3539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A44F7-5F69-4F06-8F30-FB0E6EC0A15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257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A44F7-5F69-4F06-8F30-FB0E6EC0A15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3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4195A-8207-4653-9618-FEF2DA8A3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4B6A3B-3BF1-49BB-A418-D9BD7963E31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1451" y="1222375"/>
            <a:ext cx="11849100" cy="4803775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79865C-D298-48FE-A461-FAEF3874AA8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410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Picture_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EFF54-08E1-4BFC-BDFD-CD90649E1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0951" y="195934"/>
            <a:ext cx="10102849" cy="962407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61273DB-711C-4569-B5D6-110AE7AF38F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5100" y="1277651"/>
            <a:ext cx="11853863" cy="7657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Picture Placeholder 1">
            <a:extLst>
              <a:ext uri="{FF2B5EF4-FFF2-40B4-BE49-F238E27FC236}">
                <a16:creationId xmlns:a16="http://schemas.microsoft.com/office/drawing/2014/main" id="{EEE87F8B-8AA8-49AF-8B4D-9363E19586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175657" y="2341622"/>
            <a:ext cx="10255262" cy="361735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584C0-6D73-4AC0-9B07-6A274D7AA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237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9AEFE-FC93-4AF4-AA60-69D74CEA9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">
            <a:extLst>
              <a:ext uri="{FF2B5EF4-FFF2-40B4-BE49-F238E27FC236}">
                <a16:creationId xmlns:a16="http://schemas.microsoft.com/office/drawing/2014/main" id="{8EB81FAF-D709-4158-AB3A-6470D4C7F23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30460" y="1520826"/>
            <a:ext cx="9808557" cy="3687782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7D6D3F22-3F6B-483B-8748-C40C664682D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430460" y="5457471"/>
            <a:ext cx="9808556" cy="550863"/>
          </a:xfrm>
        </p:spPr>
        <p:txBody>
          <a:bodyPr rIns="91440"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Enter source/citation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5DF3EB-641B-4E11-8A18-AB00ABB1C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66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EFF54-08E1-4BFC-BDFD-CD90649E1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0951" y="195934"/>
            <a:ext cx="10102849" cy="962407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1">
            <a:extLst>
              <a:ext uri="{FF2B5EF4-FFF2-40B4-BE49-F238E27FC236}">
                <a16:creationId xmlns:a16="http://schemas.microsoft.com/office/drawing/2014/main" id="{EEE87F8B-8AA8-49AF-8B4D-9363E19586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65254" y="1226582"/>
            <a:ext cx="5563517" cy="468947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78BB418D-9BD3-4031-AC15-403BABC477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0" y="1226581"/>
            <a:ext cx="5930746" cy="468947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584C0-6D73-4AC0-9B07-6A274D7AA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6478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EFF54-08E1-4BFC-BDFD-CD90649E1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0951" y="195934"/>
            <a:ext cx="10102849" cy="962407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1">
            <a:extLst>
              <a:ext uri="{FF2B5EF4-FFF2-40B4-BE49-F238E27FC236}">
                <a16:creationId xmlns:a16="http://schemas.microsoft.com/office/drawing/2014/main" id="{EEE87F8B-8AA8-49AF-8B4D-9363E19586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65254" y="1226582"/>
            <a:ext cx="5563517" cy="415718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BDDE2DB-6549-448D-B8B8-EC575041184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5100" y="5457825"/>
            <a:ext cx="5564188" cy="550863"/>
          </a:xfrm>
        </p:spPr>
        <p:txBody>
          <a:bodyPr rIns="91440">
            <a:no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Enter source/citation</a:t>
            </a: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78BB418D-9BD3-4031-AC15-403BABC477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0" y="1226581"/>
            <a:ext cx="5930746" cy="468947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584C0-6D73-4AC0-9B07-6A274D7AA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944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_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9DD0B-203A-49C4-9F48-8D711C6D1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website">
            <a:extLst>
              <a:ext uri="{FF2B5EF4-FFF2-40B4-BE49-F238E27FC236}">
                <a16:creationId xmlns:a16="http://schemas.microsoft.com/office/drawing/2014/main" id="{257493FF-CD20-4B73-9767-F1B99F11BE0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0" y="1256859"/>
            <a:ext cx="12192000" cy="747579"/>
          </a:xfrm>
        </p:spPr>
        <p:txBody>
          <a:bodyPr lIns="0" rIns="91440">
            <a:normAutofit/>
          </a:bodyPr>
          <a:lstStyle>
            <a:lvl1pPr marL="0" indent="0" algn="ctr">
              <a:spcBef>
                <a:spcPts val="0"/>
              </a:spcBef>
              <a:buNone/>
              <a:defRPr sz="3200"/>
            </a:lvl1pPr>
          </a:lstStyle>
          <a:p>
            <a:pPr lvl="0"/>
            <a:r>
              <a:rPr lang="en-US"/>
              <a:t>Department or Office Webpage</a:t>
            </a:r>
          </a:p>
        </p:txBody>
      </p:sp>
      <p:sp>
        <p:nvSpPr>
          <p:cNvPr id="5" name="contact info">
            <a:extLst>
              <a:ext uri="{FF2B5EF4-FFF2-40B4-BE49-F238E27FC236}">
                <a16:creationId xmlns:a16="http://schemas.microsoft.com/office/drawing/2014/main" id="{6F4F1684-EE2D-419B-9D6E-6617B1C18A9E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-1" y="2226096"/>
            <a:ext cx="12191999" cy="1493491"/>
          </a:xfrm>
        </p:spPr>
        <p:txBody>
          <a:bodyPr lIns="0" rIns="0">
            <a:normAutofit/>
          </a:bodyPr>
          <a:lstStyle>
            <a:lvl1pPr marL="0" indent="0" algn="ctr">
              <a:spcBef>
                <a:spcPts val="0"/>
              </a:spcBef>
              <a:spcAft>
                <a:spcPts val="1200"/>
              </a:spcAft>
              <a:buNone/>
              <a:defRPr sz="3200"/>
            </a:lvl1pPr>
          </a:lstStyle>
          <a:p>
            <a:pPr lvl="0"/>
            <a:r>
              <a:rPr lang="en-US"/>
              <a:t>Contact Info</a:t>
            </a:r>
          </a:p>
        </p:txBody>
      </p:sp>
      <p:sp>
        <p:nvSpPr>
          <p:cNvPr id="7" name="follow us">
            <a:extLst>
              <a:ext uri="{FF2B5EF4-FFF2-40B4-BE49-F238E27FC236}">
                <a16:creationId xmlns:a16="http://schemas.microsoft.com/office/drawing/2014/main" id="{45487015-5153-4640-AB82-30B0797FB536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0" y="3901967"/>
            <a:ext cx="12192000" cy="640081"/>
          </a:xfrm>
        </p:spPr>
        <p:txBody>
          <a:bodyPr lIns="0" rIns="0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400" b="1"/>
            </a:lvl1pPr>
          </a:lstStyle>
          <a:p>
            <a:pPr lvl="0"/>
            <a:r>
              <a:rPr lang="en-US"/>
              <a:t>Text</a:t>
            </a:r>
          </a:p>
        </p:txBody>
      </p:sp>
      <p:pic>
        <p:nvPicPr>
          <p:cNvPr id="8" name="Facebook">
            <a:extLst>
              <a:ext uri="{FF2B5EF4-FFF2-40B4-BE49-F238E27FC236}">
                <a16:creationId xmlns:a16="http://schemas.microsoft.com/office/drawing/2014/main" id="{D47437DB-276A-491E-9DED-5CE275B555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7940" y="4737577"/>
            <a:ext cx="644285" cy="640080"/>
          </a:xfrm>
          <a:prstGeom prst="rect">
            <a:avLst/>
          </a:prstGeom>
        </p:spPr>
      </p:pic>
      <p:sp>
        <p:nvSpPr>
          <p:cNvPr id="11" name="Facebook handle">
            <a:extLst>
              <a:ext uri="{FF2B5EF4-FFF2-40B4-BE49-F238E27FC236}">
                <a16:creationId xmlns:a16="http://schemas.microsoft.com/office/drawing/2014/main" id="{582D491C-6C97-4EB7-9FC4-C09543B2B4C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18901" y="5497665"/>
            <a:ext cx="1542361" cy="640080"/>
          </a:xfrm>
        </p:spPr>
        <p:txBody>
          <a:bodyPr rIns="0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Enter Facebook info</a:t>
            </a:r>
          </a:p>
        </p:txBody>
      </p:sp>
      <p:pic>
        <p:nvPicPr>
          <p:cNvPr id="9" name="Twitter">
            <a:extLst>
              <a:ext uri="{FF2B5EF4-FFF2-40B4-BE49-F238E27FC236}">
                <a16:creationId xmlns:a16="http://schemas.microsoft.com/office/drawing/2014/main" id="{0D9005C3-B95E-4B18-AAE7-E24BE5196D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6823" y="4737577"/>
            <a:ext cx="638349" cy="640080"/>
          </a:xfrm>
          <a:prstGeom prst="rect">
            <a:avLst/>
          </a:prstGeom>
        </p:spPr>
      </p:pic>
      <p:sp>
        <p:nvSpPr>
          <p:cNvPr id="12" name="Twitter handle">
            <a:extLst>
              <a:ext uri="{FF2B5EF4-FFF2-40B4-BE49-F238E27FC236}">
                <a16:creationId xmlns:a16="http://schemas.microsoft.com/office/drawing/2014/main" id="{86493432-72F4-449E-B539-D1AA7F57D16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91766" y="5497665"/>
            <a:ext cx="1608463" cy="640081"/>
          </a:xfrm>
        </p:spPr>
        <p:txBody>
          <a:bodyPr rIns="91440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Enter Twitter info</a:t>
            </a:r>
          </a:p>
        </p:txBody>
      </p:sp>
      <p:pic>
        <p:nvPicPr>
          <p:cNvPr id="10" name="Instagram">
            <a:extLst>
              <a:ext uri="{FF2B5EF4-FFF2-40B4-BE49-F238E27FC236}">
                <a16:creationId xmlns:a16="http://schemas.microsoft.com/office/drawing/2014/main" id="{378C0CF0-E836-4DD3-855C-BE5F54E6A3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579776" y="4690799"/>
            <a:ext cx="734848" cy="733636"/>
          </a:xfrm>
          <a:prstGeom prst="rect">
            <a:avLst/>
          </a:prstGeom>
        </p:spPr>
      </p:pic>
      <p:sp>
        <p:nvSpPr>
          <p:cNvPr id="13" name="Instagram handle">
            <a:extLst>
              <a:ext uri="{FF2B5EF4-FFF2-40B4-BE49-F238E27FC236}">
                <a16:creationId xmlns:a16="http://schemas.microsoft.com/office/drawing/2014/main" id="{3B7466F7-8FB3-4D97-990A-262C144EE8EF}"/>
              </a:ext>
            </a:extLst>
          </p:cNvPr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7182175" y="5497665"/>
            <a:ext cx="1608462" cy="640081"/>
          </a:xfrm>
        </p:spPr>
        <p:txBody>
          <a:bodyPr rIns="91440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Enter Instagram info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39DFE4-2DF1-4F25-B907-12A180D6D3B4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8602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esentation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14CF2-96BC-4ED7-87C7-9D6684FBC9F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2037850"/>
            <a:ext cx="12191999" cy="1282447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9FB07D-9D60-4B83-BCD7-C0D73181423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" y="3654080"/>
            <a:ext cx="12191998" cy="2198080"/>
          </a:xfrm>
        </p:spPr>
        <p:txBody>
          <a:bodyPr/>
          <a:lstStyle>
            <a:lvl1pPr marL="0" indent="0" algn="ctr">
              <a:buNone/>
              <a:defRPr sz="2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Office Name</a:t>
            </a:r>
          </a:p>
          <a:p>
            <a:r>
              <a:rPr lang="en-US"/>
              <a:t>Division Name</a:t>
            </a:r>
          </a:p>
          <a:p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6553725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ection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264C6-2DE2-4496-9BDD-E370398EF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03650"/>
            <a:ext cx="12192000" cy="2726386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1FDB5E-23D5-4641-84CD-18757E9EB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294482"/>
            <a:ext cx="2743200" cy="365125"/>
          </a:xfrm>
        </p:spPr>
        <p:txBody>
          <a:bodyPr/>
          <a:lstStyle/>
          <a:p>
            <a:fld id="{063B872D-3AE9-4542-A461-B751CD6BB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48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_Content_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9DD0B-203A-49C4-9F48-8D711C6D1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257493FF-CD20-4B73-9767-F1B99F11B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292" y="1430627"/>
            <a:ext cx="11890272" cy="2226974"/>
          </a:xfrm>
        </p:spPr>
        <p:txBody>
          <a:bodyPr>
            <a:no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8EA82EE-04AA-4E18-9C5B-623D41A88E2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55436" y="3735253"/>
            <a:ext cx="11890272" cy="2226974"/>
          </a:xfrm>
        </p:spPr>
        <p:txBody>
          <a:bodyPr>
            <a:no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39DFE4-2DF1-4F25-B907-12A180D6D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781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_Content_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9DD0B-203A-49C4-9F48-8D711C6D1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Subtitle 1">
            <a:extLst>
              <a:ext uri="{FF2B5EF4-FFF2-40B4-BE49-F238E27FC236}">
                <a16:creationId xmlns:a16="http://schemas.microsoft.com/office/drawing/2014/main" id="{FE7420B2-557E-48EE-B2B6-06D64A51825A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146291" y="1138548"/>
            <a:ext cx="1189027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257493FF-CD20-4B73-9767-F1B99F11B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292" y="1962460"/>
            <a:ext cx="11890272" cy="1433759"/>
          </a:xfrm>
        </p:spPr>
        <p:txBody>
          <a:bodyPr rIns="91440"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38B7E127-F1D4-487E-A15F-845BF8F6D645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146290" y="3603812"/>
            <a:ext cx="1189027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8EA82EE-04AA-4E18-9C5B-623D41A88E2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55436" y="4439797"/>
            <a:ext cx="11890272" cy="1522429"/>
          </a:xfrm>
        </p:spPr>
        <p:txBody>
          <a:bodyPr rIns="91440"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39DFE4-2DF1-4F25-B907-12A180D6D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046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77FA7-B2A5-4046-9CFE-EF4777184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8BE3CC32-6F75-4749-8C0D-726CD30D3F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6270" y="1429017"/>
            <a:ext cx="5843530" cy="4498057"/>
          </a:xfrm>
        </p:spPr>
        <p:txBody>
          <a:bodyPr rIns="640080"/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E70591A-C582-4B0B-95C3-1CEE6E7FEE31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172202" y="1429016"/>
            <a:ext cx="5843530" cy="4498057"/>
          </a:xfrm>
        </p:spPr>
        <p:txBody>
          <a:bodyPr rIns="640080"/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39E9F5-AA06-4F8D-9C3C-93F84C021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054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77FA7-B2A5-4046-9CFE-EF4777184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">
            <a:extLst>
              <a:ext uri="{FF2B5EF4-FFF2-40B4-BE49-F238E27FC236}">
                <a16:creationId xmlns:a16="http://schemas.microsoft.com/office/drawing/2014/main" id="{8BE3CC32-6F75-4749-8C0D-726CD30D3F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6270" y="1429017"/>
            <a:ext cx="3800820" cy="4498057"/>
          </a:xfrm>
        </p:spPr>
        <p:txBody>
          <a:bodyPr rIns="457200"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2CA358F9-FDAB-435E-8C1A-4A738B05E0CA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195590" y="1429017"/>
            <a:ext cx="3800820" cy="4498057"/>
          </a:xfrm>
        </p:spPr>
        <p:txBody>
          <a:bodyPr rIns="457200"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DACFA113-9FF8-4E58-B951-B3F0EC9E1F73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214912" y="1431790"/>
            <a:ext cx="3800820" cy="4498057"/>
          </a:xfrm>
        </p:spPr>
        <p:txBody>
          <a:bodyPr rIns="822960"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39E9F5-AA06-4F8D-9C3C-93F84C021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474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93910-36C0-4247-AA8F-0AE4EEC9E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8430" y="380196"/>
            <a:ext cx="10128421" cy="76997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1">
            <a:extLst>
              <a:ext uri="{FF2B5EF4-FFF2-40B4-BE49-F238E27FC236}">
                <a16:creationId xmlns:a16="http://schemas.microsoft.com/office/drawing/2014/main" id="{555F8427-E9CA-49E6-8AE9-ED1BDBD133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1064" y="1449806"/>
            <a:ext cx="587639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5321AB6E-4445-4BB1-B9FB-988FE3FCB0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1064" y="2273718"/>
            <a:ext cx="5876389" cy="3664374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BE337800-272E-4187-948E-AB6D00DF71A1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145878" y="1450895"/>
            <a:ext cx="587639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490EC0F-BFAC-421B-8701-663D6C38BD0D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145878" y="2274806"/>
            <a:ext cx="5876389" cy="3663285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1FAFC8-95D4-42F6-A237-AD9B38EF0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915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Content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4195A-8207-4653-9618-FEF2DA8A3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7E23E6-6A2F-4EBB-BAA3-780723750EA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49319" y="1228725"/>
            <a:ext cx="11839480" cy="671793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F2E4A04F-CC4A-4D65-ADD6-100415BF7610}"/>
              </a:ext>
            </a:extLst>
          </p:cNvPr>
          <p:cNvSpPr>
            <a:spLocks noGrp="1"/>
          </p:cNvSpPr>
          <p:nvPr>
            <p:ph type="tbl" sz="quarter" idx="12" hasCustomPrompt="1"/>
          </p:nvPr>
        </p:nvSpPr>
        <p:spPr>
          <a:xfrm>
            <a:off x="149319" y="2073275"/>
            <a:ext cx="11863293" cy="38068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Table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79865C-D298-48FE-A461-FAEF3874AA8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9433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9AEFE-FC93-4AF4-AA60-69D74CEA9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Graph Placeholder">
            <a:extLst>
              <a:ext uri="{FF2B5EF4-FFF2-40B4-BE49-F238E27FC236}">
                <a16:creationId xmlns:a16="http://schemas.microsoft.com/office/drawing/2014/main" id="{77EA46B5-DFD9-4CBD-916B-41252B3634A1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143219" y="1277938"/>
            <a:ext cx="11864631" cy="4682187"/>
          </a:xfrm>
        </p:spPr>
        <p:txBody>
          <a:bodyPr/>
          <a:lstStyle/>
          <a:p>
            <a:r>
              <a:rPr lang="en-US"/>
              <a:t>Click icon to add chart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5DF3EB-641B-4E11-8A18-AB00ABB1C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30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9AEFE-FC93-4AF4-AA60-69D74CEA9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">
            <a:extLst>
              <a:ext uri="{FF2B5EF4-FFF2-40B4-BE49-F238E27FC236}">
                <a16:creationId xmlns:a16="http://schemas.microsoft.com/office/drawing/2014/main" id="{8EB81FAF-D709-4158-AB3A-6470D4C7F23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4912" y="1520826"/>
            <a:ext cx="10642294" cy="4384216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5DF3EB-641B-4E11-8A18-AB00ABB1C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084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696D1C8D-2804-489C-86CC-F70D29F92737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40" y="162881"/>
            <a:ext cx="11893320" cy="1630683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2D6E93-3D36-4693-94CF-5E08B138D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841" y="378896"/>
            <a:ext cx="10096959" cy="7475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288CE7-0338-4DCA-9309-6257DC1AB2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6292" y="1430626"/>
            <a:ext cx="11890272" cy="4507465"/>
          </a:xfrm>
          <a:prstGeom prst="rect">
            <a:avLst/>
          </a:prstGeom>
        </p:spPr>
        <p:txBody>
          <a:bodyPr vert="horz" lIns="91440" tIns="45720" rIns="82296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25DAC51-AACD-4066-8BD6-6F7BF018F00F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40" y="6050987"/>
            <a:ext cx="11890272" cy="768098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98713-19FC-43BC-8C7D-F7EE320249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87719" y="625719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  <a:latin typeface="Palatino Linotype" panose="02040502050505030304" pitchFamily="18" charset="0"/>
              </a:defRPr>
            </a:lvl1pPr>
          </a:lstStyle>
          <a:p>
            <a:fld id="{A3D1C70C-36A2-44FC-A083-98959550CF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156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1" r:id="rId2"/>
    <p:sldLayoutId id="2147483677" r:id="rId3"/>
    <p:sldLayoutId id="2147483664" r:id="rId4"/>
    <p:sldLayoutId id="2147483670" r:id="rId5"/>
    <p:sldLayoutId id="2147483665" r:id="rId6"/>
    <p:sldLayoutId id="2147483681" r:id="rId7"/>
    <p:sldLayoutId id="2147483675" r:id="rId8"/>
    <p:sldLayoutId id="2147483676" r:id="rId9"/>
    <p:sldLayoutId id="2147483672" r:id="rId10"/>
    <p:sldLayoutId id="2147483690" r:id="rId11"/>
    <p:sldLayoutId id="2147483669" r:id="rId12"/>
    <p:sldLayoutId id="2147483689" r:id="rId13"/>
    <p:sldLayoutId id="2147483678" r:id="rId1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000" b="1" kern="1200">
          <a:solidFill>
            <a:srgbClr val="6E2405"/>
          </a:solidFill>
          <a:latin typeface="Palatino Linotype" panose="0204050205050503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spcAft>
          <a:spcPts val="1400"/>
        </a:spcAft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ogo: New Jersey Department of Education.">
            <a:extLst>
              <a:ext uri="{FF2B5EF4-FFF2-40B4-BE49-F238E27FC236}">
                <a16:creationId xmlns:a16="http://schemas.microsoft.com/office/drawing/2014/main" id="{CF96DE2C-7117-450B-9505-73F2CC7674D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69" y="-5897"/>
            <a:ext cx="12081830" cy="2551181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6ABD99-43FC-48BD-956C-54F530646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169" y="1825625"/>
            <a:ext cx="1178804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Do not use this layout</a:t>
            </a:r>
          </a:p>
        </p:txBody>
      </p:sp>
    </p:spTree>
    <p:extLst>
      <p:ext uri="{BB962C8B-B14F-4D97-AF65-F5344CB8AC3E}">
        <p14:creationId xmlns:p14="http://schemas.microsoft.com/office/powerpoint/2010/main" val="3885510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rgbClr val="6E2405"/>
          </a:solidFill>
          <a:latin typeface="Palatino Linotype" panose="02040502050505030304" pitchFamily="18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8000"/>
        </a:lnSpc>
        <a:spcBef>
          <a:spcPts val="1000"/>
        </a:spcBef>
        <a:spcAft>
          <a:spcPts val="1400"/>
        </a:spcAft>
        <a:buFont typeface="Arial" panose="020B0604020202020204" pitchFamily="34" charset="0"/>
        <a:buNone/>
        <a:defRPr sz="44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60367D-4F1F-4D06-9551-9D120A83F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340" y="365125"/>
            <a:ext cx="1189027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7A9155-9D6F-4818-A1EA-81ACC0306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9340" y="1825625"/>
            <a:ext cx="11890272" cy="41223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4CC72A4-5CFF-4D23-9567-642F3352896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40" y="6050987"/>
            <a:ext cx="11890272" cy="768098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45371-22E5-41E2-9C10-6B0FADA841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28577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  <a:latin typeface="Palatino Linotype" panose="02040502050505030304" pitchFamily="18" charset="0"/>
              </a:defRPr>
            </a:lvl1pPr>
          </a:lstStyle>
          <a:p>
            <a:fld id="{063B872D-3AE9-4542-A461-B751CD6BB8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1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rgbClr val="6E2405"/>
          </a:solidFill>
          <a:latin typeface="Palatino Linotype" panose="0204050205050503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spcAft>
          <a:spcPts val="14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0"/>
        </a:spcBef>
        <a:spcAft>
          <a:spcPts val="14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entsupportaccelerator.com/tutoring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studentsupportaccelerator.org/tutoring/program-focus/conducting-community-landscape-analysis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entsupportaccelerator.com/tutoring/calculator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studentsupportaccelerator.com/sites/default/files/High_Impact_Tutoring_District_Playbook.pdf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entsupportaccelerator.com/tutoring/data-use/measures-data-collection#tools" TargetMode="External"/><Relationship Id="rId2" Type="http://schemas.openxmlformats.org/officeDocument/2006/relationships/hyperlink" Target="https://studentsupportaccelerator.com/tutoring/tutors/recruitment-and-selection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studentsupportaccelerator.com/tutoring/model-dimensions/actions-and-practices-reflection-tool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entsupportaccelerator.com/tutoring/program-implementation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studentsupportaccelerator.com/tutoring/tool-appendix" TargetMode="External"/><Relationship Id="rId4" Type="http://schemas.openxmlformats.org/officeDocument/2006/relationships/hyperlink" Target="https://studentsupportaccelerator.com/tutoring/learning-integration/stakeholder-engagement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mailto:NJTutor@doe.nj.gov" TargetMode="Externa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../nj.gov/education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s://www.instagram.com/newjerseydoe/" TargetMode="External"/><Relationship Id="rId5" Type="http://schemas.openxmlformats.org/officeDocument/2006/relationships/hyperlink" Target="https://twitter.com/NewJerseyDOE" TargetMode="External"/><Relationship Id="rId4" Type="http://schemas.openxmlformats.org/officeDocument/2006/relationships/hyperlink" Target="https://www.facebook.com/njdeptofed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57FFF-0053-4747-B34E-976807CC35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166804"/>
            <a:ext cx="12191999" cy="1610693"/>
          </a:xfrm>
          <a:prstGeom prst="rect">
            <a:avLst/>
          </a:prstGeom>
        </p:spPr>
        <p:txBody>
          <a:bodyPr lIns="91440" tIns="45720" rIns="91440" bIns="45720" anchor="b"/>
          <a:lstStyle/>
          <a:p>
            <a:pPr>
              <a:lnSpc>
                <a:spcPct val="13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>
                <a:latin typeface="Palatino Linotype"/>
              </a:rPr>
              <a:t>High-Impact Tutoring: </a:t>
            </a:r>
            <a:br>
              <a:rPr lang="en-US">
                <a:latin typeface="Palatino Linotype"/>
              </a:rPr>
            </a:br>
            <a:r>
              <a:rPr lang="en-US" sz="3600">
                <a:latin typeface="Palatino Linotype"/>
              </a:rPr>
              <a:t>An Evidence-Based Strategy to Accelerate Learning </a:t>
            </a:r>
            <a:endParaRPr lang="en-US" sz="360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12D5881-96EC-447F-A717-A35057F07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" y="4005772"/>
            <a:ext cx="12191998" cy="1846388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dirty="0">
                <a:latin typeface="Palatino Linotype"/>
              </a:rPr>
              <a:t>Office of Educator Effectiveness</a:t>
            </a:r>
            <a:endParaRPr lang="en-US"/>
          </a:p>
          <a:p>
            <a:r>
              <a:rPr lang="en-US" dirty="0">
                <a:latin typeface="Palatino Linotype"/>
              </a:rPr>
              <a:t>Division of Teaching and Learning Services</a:t>
            </a:r>
            <a:r>
              <a:rPr lang="en-US" dirty="0">
                <a:latin typeface="Palatino Linotype"/>
                <a:cs typeface="Times New Roman"/>
              </a:rPr>
              <a:t> </a:t>
            </a:r>
          </a:p>
          <a:p>
            <a:r>
              <a:rPr lang="en-US" dirty="0">
                <a:latin typeface="Palatino Linotype"/>
              </a:rPr>
              <a:t>2024</a:t>
            </a:r>
          </a:p>
        </p:txBody>
      </p:sp>
      <p:pic>
        <p:nvPicPr>
          <p:cNvPr id="6" name="Picture 5" descr="Logo: State of New Jersey, Department of Education.">
            <a:extLst>
              <a:ext uri="{FF2B5EF4-FFF2-40B4-BE49-F238E27FC236}">
                <a16:creationId xmlns:a16="http://schemas.microsoft.com/office/drawing/2014/main" id="{0021F1E6-2135-4F4E-9EA0-EBD236B615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64" y="6081513"/>
            <a:ext cx="11890272" cy="768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916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B3FE1-49FC-F971-303F-B1611B855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What is High-Impact Tutoring? (3)</a:t>
            </a:r>
            <a:r>
              <a:rPr lang="en-US" sz="4000" b="0" dirty="0"/>
              <a:t>​</a:t>
            </a:r>
            <a:endParaRPr lang="en-US" sz="4000" dirty="0">
              <a:latin typeface="Palatino Linotype"/>
            </a:endParaRP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8D540A1C-A900-61A7-3D8C-7529F5BAFE1B}"/>
              </a:ext>
            </a:extLst>
          </p:cNvPr>
          <p:cNvGraphicFramePr>
            <a:graphicFrameLocks noGrp="1"/>
          </p:cNvGraphicFramePr>
          <p:nvPr>
            <p:ph type="tbl" sz="quarter" idx="12"/>
            <p:extLst>
              <p:ext uri="{D42A27DB-BD31-4B8C-83A1-F6EECF244321}">
                <p14:modId xmlns:p14="http://schemas.microsoft.com/office/powerpoint/2010/main" val="3780484053"/>
              </p:ext>
            </p:extLst>
          </p:nvPr>
        </p:nvGraphicFramePr>
        <p:xfrm>
          <a:off x="203200" y="1193800"/>
          <a:ext cx="11847510" cy="48213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3755">
                  <a:extLst>
                    <a:ext uri="{9D8B030D-6E8A-4147-A177-3AD203B41FA5}">
                      <a16:colId xmlns:a16="http://schemas.microsoft.com/office/drawing/2014/main" val="2729619290"/>
                    </a:ext>
                  </a:extLst>
                </a:gridCol>
                <a:gridCol w="5923755">
                  <a:extLst>
                    <a:ext uri="{9D8B030D-6E8A-4147-A177-3AD203B41FA5}">
                      <a16:colId xmlns:a16="http://schemas.microsoft.com/office/drawing/2014/main" val="2909396790"/>
                    </a:ext>
                  </a:extLst>
                </a:gridCol>
              </a:tblGrid>
              <a:tr h="745947">
                <a:tc>
                  <a:txBody>
                    <a:bodyPr/>
                    <a:lstStyle/>
                    <a:p>
                      <a:pPr algn="l"/>
                      <a:r>
                        <a:rPr lang="en-US" sz="2800"/>
                        <a:t>High-impact tutoring  </a:t>
                      </a:r>
                      <a:r>
                        <a:rPr lang="en-US" sz="2800" i="1" u="sng"/>
                        <a:t>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/>
                        <a:t>High-impact tutoring is </a:t>
                      </a:r>
                      <a:r>
                        <a:rPr lang="en-US" sz="2800" i="1" u="sng"/>
                        <a:t>NOT</a:t>
                      </a:r>
                      <a:r>
                        <a:rPr lang="en-US" sz="2800"/>
                        <a:t> 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9919612"/>
                  </a:ext>
                </a:extLst>
              </a:tr>
              <a:tr h="745947">
                <a:tc>
                  <a:txBody>
                    <a:bodyPr/>
                    <a:lstStyle/>
                    <a:p>
                      <a:pPr algn="l"/>
                      <a:r>
                        <a:rPr lang="en-US" sz="2800" b="0"/>
                        <a:t>Accessible to all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0"/>
                        <a:t>Remedial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53277666"/>
                  </a:ext>
                </a:extLst>
              </a:tr>
              <a:tr h="1091628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2800" b="0" i="0" u="none" strike="noStrike" noProof="0">
                          <a:latin typeface="Palatino Linotype"/>
                        </a:rPr>
                        <a:t>Intensive and at least three times per week</a:t>
                      </a:r>
                      <a:endParaRPr lang="en-US" sz="2800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2800" b="0" i="0" u="none" strike="noStrike" noProof="0">
                          <a:latin typeface="Palatino Linotype"/>
                        </a:rPr>
                        <a:t>Low-dosage or inconsistent 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0492171"/>
                  </a:ext>
                </a:extLst>
              </a:tr>
              <a:tr h="745947">
                <a:tc>
                  <a:txBody>
                    <a:bodyPr/>
                    <a:lstStyle/>
                    <a:p>
                      <a:pPr algn="l"/>
                      <a:r>
                        <a:rPr lang="en-US" sz="2800" b="0"/>
                        <a:t>Provided by a qualified tutor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0"/>
                        <a:t>Provided by an unqualified tutor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0771296"/>
                  </a:ext>
                </a:extLst>
              </a:tr>
              <a:tr h="745947">
                <a:tc>
                  <a:txBody>
                    <a:bodyPr/>
                    <a:lstStyle/>
                    <a:p>
                      <a:pPr algn="l"/>
                      <a:r>
                        <a:rPr lang="en-US" sz="2800" b="0"/>
                        <a:t>Individualized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0"/>
                        <a:t>Decontextualized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08125470"/>
                  </a:ext>
                </a:extLst>
              </a:tr>
              <a:tr h="745947">
                <a:tc>
                  <a:txBody>
                    <a:bodyPr/>
                    <a:lstStyle/>
                    <a:p>
                      <a:pPr algn="l"/>
                      <a:r>
                        <a:rPr lang="en-US" sz="2800" b="0"/>
                        <a:t>Responsive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0"/>
                        <a:t>A replacement to core instruction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79186547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91EAF8-6264-2B25-6AE6-43324FC8FD9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4DBEC3-6F9C-A5D8-FA9C-460AF1EF3A46}"/>
              </a:ext>
            </a:extLst>
          </p:cNvPr>
          <p:cNvSpPr txBox="1"/>
          <p:nvPr/>
        </p:nvSpPr>
        <p:spPr>
          <a:xfrm>
            <a:off x="1196235" y="6258838"/>
            <a:ext cx="987259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Figure contents adapted from: Robinson, C.D., Kraft, M.A., Loeb, S., &amp; </a:t>
            </a:r>
            <a:r>
              <a:rPr lang="en-US" err="1">
                <a:solidFill>
                  <a:schemeClr val="bg1"/>
                </a:solidFill>
              </a:rPr>
              <a:t>Schueler</a:t>
            </a:r>
            <a:r>
              <a:rPr lang="en-US">
                <a:solidFill>
                  <a:schemeClr val="bg1"/>
                </a:solidFill>
              </a:rPr>
              <a:t>, B.E., 2021</a:t>
            </a:r>
          </a:p>
        </p:txBody>
      </p:sp>
    </p:spTree>
    <p:extLst>
      <p:ext uri="{BB962C8B-B14F-4D97-AF65-F5344CB8AC3E}">
        <p14:creationId xmlns:p14="http://schemas.microsoft.com/office/powerpoint/2010/main" val="3136069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6312C-B757-4709-8CC8-11DD4B55C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latin typeface="Palatino Linotype"/>
              </a:rPr>
              <a:t>Not All Tutoring is Equitable or Effective</a:t>
            </a:r>
            <a:r>
              <a:rPr lang="en-US">
                <a:latin typeface="Palatino Linotype"/>
              </a:rPr>
              <a:t> </a:t>
            </a:r>
            <a:r>
              <a:rPr lang="en-US" sz="3600">
                <a:latin typeface="Palatino Linotype"/>
              </a:rPr>
              <a:t>(1)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AEFC4F-3FB7-41A2-81CF-28FA655524A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vert="horz" lIns="91440" tIns="45720" rIns="822960" bIns="45720" rtlCol="0" anchor="t">
            <a:normAutofit fontScale="25000" lnSpcReduction="20000"/>
          </a:bodyPr>
          <a:lstStyle/>
          <a:p>
            <a:pPr marL="0" indent="0">
              <a:buNone/>
            </a:pPr>
            <a:r>
              <a:rPr lang="en-US" sz="9600" b="1" dirty="0">
                <a:latin typeface="Palatino Linotype"/>
              </a:rPr>
              <a:t>No Child Left Behind (NCLB) Supplementary Educational Services (SES)</a:t>
            </a:r>
            <a:endParaRPr lang="en-US" sz="9600" b="1" dirty="0"/>
          </a:p>
          <a:p>
            <a:pPr lvl="1"/>
            <a:r>
              <a:rPr lang="en-US" sz="9600" dirty="0">
                <a:latin typeface="Palatino Linotype"/>
              </a:rPr>
              <a:t>Federally funded program that allowed parents to opt-in if school struggled for 2+ years </a:t>
            </a:r>
            <a:endParaRPr lang="en-US" sz="9600" dirty="0"/>
          </a:p>
          <a:p>
            <a:pPr lvl="1"/>
            <a:r>
              <a:rPr lang="en-US" sz="9600" dirty="0">
                <a:latin typeface="Palatino Linotype"/>
              </a:rPr>
              <a:t>Low participation</a:t>
            </a:r>
          </a:p>
          <a:p>
            <a:pPr lvl="1"/>
            <a:r>
              <a:rPr lang="en-US" sz="9600" dirty="0">
                <a:latin typeface="Palatino Linotype"/>
              </a:rPr>
              <a:t>Little impact on student learning</a:t>
            </a:r>
          </a:p>
          <a:p>
            <a:pPr lvl="1"/>
            <a:r>
              <a:rPr lang="en-US" sz="9600" dirty="0">
                <a:latin typeface="Palatino Linotype"/>
              </a:rPr>
              <a:t>The instances where SES positively impacted student learning tended to involve minimum dosage environment, structured sessions, tutor coordination with schools and more tutor experience.</a:t>
            </a:r>
          </a:p>
          <a:p>
            <a:pPr marL="457200" lvl="1" indent="0" algn="r">
              <a:buNone/>
            </a:pPr>
            <a:r>
              <a:rPr lang="en-US" sz="7200" dirty="0">
                <a:latin typeface="Palatino Linotype"/>
              </a:rPr>
              <a:t>*Source: Heinrich</a:t>
            </a:r>
            <a:r>
              <a:rPr lang="en-US" sz="7200" dirty="0"/>
              <a:t> et al., 2014</a:t>
            </a:r>
            <a:endParaRPr lang="en-US" sz="7200" dirty="0">
              <a:latin typeface="Palatino Linotype"/>
            </a:endParaRPr>
          </a:p>
          <a:p>
            <a:pPr marL="457200" lvl="1" indent="0">
              <a:buNone/>
            </a:pPr>
            <a:endParaRPr lang="en-US" sz="2400" dirty="0">
              <a:latin typeface="Palatino Linotype"/>
            </a:endParaRP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8227DF-C9A3-4977-862C-0C82045115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052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6312C-B757-4709-8CC8-11DD4B55C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latin typeface="Palatino Linotype"/>
              </a:rPr>
              <a:t>Not All Tutoring is Equitable or Effective (2)</a:t>
            </a:r>
            <a:r>
              <a:rPr lang="en-US">
                <a:latin typeface="Palatino Linotype"/>
              </a:rPr>
              <a:t> 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AEFC4F-3FB7-41A2-81CF-28FA655524A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vert="horz" lIns="91440" tIns="45720" rIns="822960" bIns="45720" rtlCol="0" anchor="t">
            <a:normAutofit fontScale="25000" lnSpcReduction="20000"/>
          </a:bodyPr>
          <a:lstStyle/>
          <a:p>
            <a:pPr marL="0" indent="0">
              <a:buNone/>
            </a:pPr>
            <a:r>
              <a:rPr lang="en-US" sz="9600" b="1" dirty="0">
                <a:latin typeface="Palatino Linotype"/>
              </a:rPr>
              <a:t>Opt-in/On-Demand Tutoring Research Implications for Practice</a:t>
            </a:r>
            <a:endParaRPr lang="en-US" sz="9600" b="1" dirty="0"/>
          </a:p>
          <a:p>
            <a:pPr lvl="1"/>
            <a:r>
              <a:rPr lang="en-US" sz="9600" dirty="0">
                <a:latin typeface="Palatino Linotype"/>
              </a:rPr>
              <a:t>Opt-in educational resources (like on demand tutoring) are unlikely to accelerate student learning at scale and mitigate inequality;</a:t>
            </a:r>
          </a:p>
          <a:p>
            <a:pPr lvl="1"/>
            <a:r>
              <a:rPr lang="en-US" sz="9600" dirty="0"/>
              <a:t>Targeting communications to parents and students together can increase engagement with opt-in tutoring; and</a:t>
            </a:r>
          </a:p>
          <a:p>
            <a:pPr lvl="1"/>
            <a:r>
              <a:rPr lang="en-US" sz="9600" dirty="0"/>
              <a:t>Supporting students who are struggling will require a coordinated effort between educators, families, and students to provide students with embedded personalized learning opportunities.</a:t>
            </a:r>
          </a:p>
          <a:p>
            <a:pPr marL="457200" lvl="1" indent="0" algn="r">
              <a:buNone/>
            </a:pPr>
            <a:r>
              <a:rPr lang="en-US" sz="7200" dirty="0">
                <a:latin typeface="Palatino Linotype"/>
              </a:rPr>
              <a:t>.</a:t>
            </a:r>
          </a:p>
          <a:p>
            <a:pPr marL="457200" lvl="1" indent="0" algn="r">
              <a:buNone/>
            </a:pPr>
            <a:r>
              <a:rPr lang="en-US" sz="7200" dirty="0">
                <a:latin typeface="Palatino Linotype"/>
              </a:rPr>
              <a:t>*Source: National Student Support Accelerator, 2022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8227DF-C9A3-4977-862C-0C82045115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6221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A18DA-D169-2E94-C9A5-C51C59CAF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Palatino Linotype"/>
              </a:rPr>
              <a:t>Effective Tutoring Programs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457F92-54DC-0419-4DC2-FBD8D6AA123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vert="horz" lIns="91440" tIns="45720" rIns="822960" bIns="45720" rtlCol="0" anchor="t">
            <a:normAutofit fontScale="92500" lnSpcReduction="20000"/>
          </a:bodyPr>
          <a:lstStyle/>
          <a:p>
            <a:pPr marL="571500" indent="-571500"/>
            <a:r>
              <a:rPr lang="en-US" dirty="0">
                <a:latin typeface="Palatino Linotype"/>
              </a:rPr>
              <a:t>High-dosage (i.e., three or more sessions per week ),</a:t>
            </a:r>
            <a:endParaRPr lang="en-US" dirty="0"/>
          </a:p>
          <a:p>
            <a:pPr marL="571500" indent="-571500"/>
            <a:r>
              <a:rPr lang="en-US" dirty="0">
                <a:latin typeface="Palatino Linotype"/>
              </a:rPr>
              <a:t>Focused on cultivating tutor-student relationships, </a:t>
            </a:r>
            <a:endParaRPr lang="en-US" dirty="0"/>
          </a:p>
          <a:p>
            <a:pPr marL="571500" indent="-571500"/>
            <a:r>
              <a:rPr lang="en-US" dirty="0">
                <a:latin typeface="Palatino Linotype"/>
              </a:rPr>
              <a:t>Use of formative assessments to monitor student learning,</a:t>
            </a:r>
            <a:endParaRPr lang="en-US" dirty="0"/>
          </a:p>
          <a:p>
            <a:pPr marL="571500" indent="-571500"/>
            <a:r>
              <a:rPr lang="en-US" dirty="0">
                <a:latin typeface="Palatino Linotype"/>
              </a:rPr>
              <a:t>Alignment with the school curriculum, and </a:t>
            </a:r>
            <a:endParaRPr lang="en-US" dirty="0"/>
          </a:p>
          <a:p>
            <a:pPr marL="571500" indent="-571500"/>
            <a:r>
              <a:rPr lang="en-US" dirty="0">
                <a:latin typeface="Palatino Linotype"/>
              </a:rPr>
              <a:t>Formalized tutor training and support.</a:t>
            </a:r>
          </a:p>
          <a:p>
            <a:pPr marL="0" indent="0" algn="r">
              <a:buNone/>
            </a:pPr>
            <a:r>
              <a:rPr lang="en-US" sz="1900" dirty="0">
                <a:latin typeface="Palatino Linotype"/>
              </a:rPr>
              <a:t>*Source J-PAL Evidence Review, 2020 </a:t>
            </a:r>
          </a:p>
          <a:p>
            <a:endParaRPr lang="en-US" dirty="0">
              <a:latin typeface="Palatino Linotype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A3CC8D-5E0A-8F94-A03E-1EA2F000B82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1949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CE63D1C-CACA-4206-B7C5-64ED526E9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>
                <a:latin typeface="Palatino Linotype"/>
              </a:rPr>
              <a:t>High-Impact Tutoring Resource Overview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183EED-EC79-48DE-A6B0-40AECB30C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5290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13C2D-3E2D-4331-02B2-472C7B3F5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latin typeface="Palatino Linotype"/>
              </a:rPr>
              <a:t>High-Impact Tutoring Resource Overview</a:t>
            </a:r>
            <a:r>
              <a:rPr lang="en-US" sz="3200">
                <a:latin typeface="Palatino Linotype"/>
              </a:rPr>
              <a:t> </a:t>
            </a:r>
            <a:endParaRPr lang="en-US" sz="32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3083D-BE04-831A-E064-97221C8F646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ln>
            <a:solidFill>
              <a:srgbClr val="4472C4"/>
            </a:solidFill>
          </a:ln>
        </p:spPr>
        <p:txBody>
          <a:bodyPr vert="horz" lIns="91440" tIns="45720" rIns="822960" bIns="45720" rtlCol="0" anchor="t">
            <a:normAutofit/>
          </a:bodyPr>
          <a:lstStyle/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sz="2800">
                <a:latin typeface="Palatino Linotype"/>
              </a:rPr>
              <a:t>This resource is designed to help local education agencies (LEAs), interested in high-impact tutoring to meet students' needs, think through key pieces of program design and implementation and make connections to other helpful resources. </a:t>
            </a:r>
            <a:endParaRPr lang="en-US" sz="280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78633F-4F1B-CAD6-9F33-C414048794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6454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476A3-4D19-1181-DA3D-C77AFF8B7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Palatino Linotype"/>
              </a:rPr>
              <a:t>High-Impact Tutoring Design Elements</a:t>
            </a:r>
            <a:r>
              <a:rPr lang="en-US">
                <a:latin typeface="Palatino Linotype"/>
              </a:rPr>
              <a:t> </a:t>
            </a:r>
            <a:endParaRPr lang="en-US"/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987108A1-775B-4640-B44C-AD6822332B14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44761084"/>
              </p:ext>
            </p:extLst>
          </p:nvPr>
        </p:nvGraphicFramePr>
        <p:xfrm>
          <a:off x="659875" y="2490282"/>
          <a:ext cx="10771043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71043">
                  <a:extLst>
                    <a:ext uri="{9D8B030D-6E8A-4147-A177-3AD203B41FA5}">
                      <a16:colId xmlns:a16="http://schemas.microsoft.com/office/drawing/2014/main" val="3271523780"/>
                    </a:ext>
                  </a:extLst>
                </a:gridCol>
              </a:tblGrid>
              <a:tr h="15726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0">
                          <a:solidFill>
                            <a:schemeClr val="tx1"/>
                          </a:solidFill>
                        </a:rPr>
                        <a:t>High-impact tutoring design elements are grounded in equity, safety and cohesion. </a:t>
                      </a:r>
                    </a:p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82162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D4A575-7836-D206-A606-78E749B7A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4356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476A3-4D19-1181-DA3D-C77AFF8B7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sz="3900"/>
              <a:t>High-Impact Tutoring Design Elements </a:t>
            </a:r>
          </a:p>
        </p:txBody>
      </p:sp>
      <p:sp>
        <p:nvSpPr>
          <p:cNvPr id="3" name="Text Placeholder 2" descr="High Impact Design Elements">
            <a:extLst>
              <a:ext uri="{FF2B5EF4-FFF2-40B4-BE49-F238E27FC236}">
                <a16:creationId xmlns:a16="http://schemas.microsoft.com/office/drawing/2014/main" id="{9320CE1F-D9B5-3762-27F7-68313C0384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6269" y="1429017"/>
            <a:ext cx="6092555" cy="4498057"/>
          </a:xfrm>
        </p:spPr>
        <p:txBody>
          <a:bodyPr vert="horz" lIns="91440" tIns="45720" rIns="822960" bIns="45720" rtlCol="0">
            <a:norm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/>
              <a:t>A well-trained consistent tutor;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/>
              <a:t>High-quality instructional materials;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/>
              <a:t>One-to-one or small groups;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/>
              <a:t>Embedded in the school day or immediately before or after school; 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/>
              <a:t>At least three sessions per week; and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/>
              <a:t>Data driven. 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D4A575-7836-D206-A606-78E749B7A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3D1C70C-36A2-44FC-A083-98959550CFF4}" type="slidenum">
              <a:rPr lang="en-US" smtClean="0"/>
              <a:pPr>
                <a:spcAft>
                  <a:spcPts val="600"/>
                </a:spcAft>
              </a:pPr>
              <a:t>17</a:t>
            </a:fld>
            <a:endParaRPr lang="en-US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016D87F0-058B-5B82-A7FF-074199AC31CC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6112330" y="5658169"/>
            <a:ext cx="6396488" cy="497589"/>
          </a:xfrm>
        </p:spPr>
        <p:txBody>
          <a:bodyPr anchor="ctr">
            <a:noAutofit/>
          </a:bodyPr>
          <a:lstStyle/>
          <a:p>
            <a:pPr marL="0" indent="0" algn="r">
              <a:lnSpc>
                <a:spcPct val="98000"/>
              </a:lnSpc>
              <a:buNone/>
            </a:pPr>
            <a:r>
              <a:rPr lang="en-US" sz="1800" dirty="0"/>
              <a:t>*Source: Kraft, Matthew A., and Grace T. </a:t>
            </a:r>
            <a:r>
              <a:rPr lang="en-US" sz="1800" dirty="0" err="1"/>
              <a:t>Falken</a:t>
            </a:r>
            <a:r>
              <a:rPr lang="en-US" sz="1800" dirty="0"/>
              <a:t>, 2021</a:t>
            </a:r>
          </a:p>
        </p:txBody>
      </p:sp>
      <p:pic>
        <p:nvPicPr>
          <p:cNvPr id="16" name="Content Placeholder 15" descr="Diagram&#10;&#10;Description automatically generated">
            <a:extLst>
              <a:ext uri="{FF2B5EF4-FFF2-40B4-BE49-F238E27FC236}">
                <a16:creationId xmlns:a16="http://schemas.microsoft.com/office/drawing/2014/main" id="{A79C4654-63C0-471D-98D0-B8069BEB63F3}"/>
              </a:ext>
            </a:extLst>
          </p:cNvPr>
          <p:cNvPicPr>
            <a:picLocks noGrp="1" noChangeAspect="1"/>
          </p:cNvPicPr>
          <p:nvPr>
            <p:ph sz="half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5501" y="1799744"/>
            <a:ext cx="3756986" cy="3756986"/>
          </a:xfrm>
        </p:spPr>
      </p:pic>
    </p:spTree>
    <p:extLst>
      <p:ext uri="{BB962C8B-B14F-4D97-AF65-F5344CB8AC3E}">
        <p14:creationId xmlns:p14="http://schemas.microsoft.com/office/powerpoint/2010/main" val="3101839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CE63D1C-CACA-4206-B7C5-64ED526E9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>
                <a:latin typeface="Palatino Linotype"/>
              </a:rPr>
              <a:t>Resources to Support Implementation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183EED-EC79-48DE-A6B0-40AECB30C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786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5FCEF-8146-9726-2310-12D1E5AA5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>
                <a:latin typeface="Palatino Linotype"/>
              </a:rPr>
            </a:b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C28FE5-85BF-8625-9A46-A7836AE1B3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6269" y="1429017"/>
            <a:ext cx="6243985" cy="4498057"/>
          </a:xfrm>
        </p:spPr>
        <p:txBody>
          <a:bodyPr vert="horz" lIns="91440" tIns="45720" rIns="822960" bIns="45720" rtlCol="0" anchor="t">
            <a:normAutofit fontScale="85000" lnSpcReduction="20000"/>
          </a:bodyPr>
          <a:lstStyle/>
          <a:p>
            <a:r>
              <a:rPr lang="en-US" sz="2800">
                <a:latin typeface="Palatino Linotype"/>
              </a:rPr>
              <a:t>High-impact Tutoring District Playbook</a:t>
            </a:r>
          </a:p>
          <a:p>
            <a:r>
              <a:rPr lang="en-US" sz="2800">
                <a:latin typeface="Palatino Linotype"/>
              </a:rPr>
              <a:t>Toolkit for Tutoring Program </a:t>
            </a:r>
          </a:p>
          <a:p>
            <a:r>
              <a:rPr lang="en-US" sz="2800">
                <a:latin typeface="Palatino Linotype"/>
              </a:rPr>
              <a:t>Tutoring Cost Calculator </a:t>
            </a:r>
          </a:p>
          <a:p>
            <a:r>
              <a:rPr lang="en-US" sz="2800"/>
              <a:t> </a:t>
            </a:r>
            <a:r>
              <a:rPr lang="en-US" sz="2800">
                <a:latin typeface="Palatino Linotype"/>
              </a:rPr>
              <a:t>Searchable Tutoring Database </a:t>
            </a:r>
          </a:p>
          <a:p>
            <a:r>
              <a:rPr lang="en-US" sz="2800">
                <a:latin typeface="Palatino Linotype"/>
              </a:rPr>
              <a:t>Early Literacy Tutoring Toolkit </a:t>
            </a:r>
          </a:p>
          <a:p>
            <a:r>
              <a:rPr lang="en-US" sz="2800"/>
              <a:t>Tutoring Quality Improvement System (</a:t>
            </a:r>
            <a:r>
              <a:rPr lang="en-US" sz="2800">
                <a:latin typeface="Palatino Linotype"/>
              </a:rPr>
              <a:t>TQIS)</a:t>
            </a:r>
            <a:endParaRPr lang="en-US" sz="2800"/>
          </a:p>
          <a:p>
            <a:endParaRPr lang="en-US" sz="2800">
              <a:latin typeface="Palatino Linotype"/>
            </a:endParaRPr>
          </a:p>
          <a:p>
            <a:endParaRPr lang="en-US" sz="7000">
              <a:latin typeface="Palatino Linotype"/>
            </a:endParaRPr>
          </a:p>
        </p:txBody>
      </p:sp>
      <p:pic>
        <p:nvPicPr>
          <p:cNvPr id="12" name="Content Placeholder 11" descr="The National Student Support Accelerator Logo for the District Playbook Tool.">
            <a:extLst>
              <a:ext uri="{FF2B5EF4-FFF2-40B4-BE49-F238E27FC236}">
                <a16:creationId xmlns:a16="http://schemas.microsoft.com/office/drawing/2014/main" id="{8B7DFBDF-BCF9-4363-8B79-BEDB7976D42A}"/>
              </a:ext>
            </a:extLst>
          </p:cNvPr>
          <p:cNvPicPr>
            <a:picLocks noGrp="1" noChangeAspect="1"/>
          </p:cNvPicPr>
          <p:nvPr>
            <p:ph sz="half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529" y="1721613"/>
            <a:ext cx="5331266" cy="2558557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5B6BDA-2CCB-6DED-AE9E-5C15E6805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19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43E4DF8-D605-4F4A-B041-4109AD29A854}"/>
              </a:ext>
            </a:extLst>
          </p:cNvPr>
          <p:cNvSpPr/>
          <p:nvPr/>
        </p:nvSpPr>
        <p:spPr>
          <a:xfrm>
            <a:off x="1243234" y="313767"/>
            <a:ext cx="10357985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3600" b="1">
                <a:solidFill>
                  <a:srgbClr val="6E2405"/>
                </a:solidFill>
                <a:latin typeface="Palatino Linotype"/>
                <a:ea typeface="+mj-ea"/>
                <a:cs typeface="+mj-cs"/>
              </a:rPr>
              <a:t>The</a:t>
            </a:r>
            <a:r>
              <a:rPr lang="en-US" sz="3600" b="1"/>
              <a:t> </a:t>
            </a:r>
            <a:r>
              <a:rPr lang="en-US" sz="3400" b="1">
                <a:solidFill>
                  <a:srgbClr val="6E2405"/>
                </a:solidFill>
                <a:latin typeface="Palatino Linotype"/>
                <a:ea typeface="+mj-ea"/>
                <a:cs typeface="+mj-cs"/>
              </a:rPr>
              <a:t>National</a:t>
            </a:r>
            <a:r>
              <a:rPr lang="en-US" sz="3600" b="1">
                <a:solidFill>
                  <a:srgbClr val="6E2405"/>
                </a:solidFill>
                <a:latin typeface="Palatino Linotype"/>
                <a:ea typeface="+mj-ea"/>
                <a:cs typeface="+mj-cs"/>
              </a:rPr>
              <a:t> Student Support Accelerator Tools</a:t>
            </a:r>
          </a:p>
        </p:txBody>
      </p:sp>
    </p:spTree>
    <p:extLst>
      <p:ext uri="{BB962C8B-B14F-4D97-AF65-F5344CB8AC3E}">
        <p14:creationId xmlns:p14="http://schemas.microsoft.com/office/powerpoint/2010/main" val="32930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6185082-FDF2-4A40-B096-D7563E333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B4E509C-8D5E-41BB-8ED3-AB7ED55EEB1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vert="horz" lIns="91440" tIns="45720" rIns="822960" bIns="45720" rtlCol="0" anchor="t">
            <a:normAutofit/>
          </a:bodyPr>
          <a:lstStyle/>
          <a:p>
            <a:r>
              <a:rPr lang="en-US"/>
              <a:t>Grounding in Academic Recovery and Response</a:t>
            </a:r>
          </a:p>
          <a:p>
            <a:r>
              <a:rPr lang="en-US">
                <a:latin typeface="Palatino Linotype"/>
              </a:rPr>
              <a:t>Overview of High-Impact Tutoring</a:t>
            </a:r>
          </a:p>
          <a:p>
            <a:r>
              <a:rPr lang="en-US">
                <a:latin typeface="Palatino Linotype"/>
              </a:rPr>
              <a:t>High-Impact Tutoring Resource Overview</a:t>
            </a:r>
          </a:p>
          <a:p>
            <a:r>
              <a:rPr lang="en-US">
                <a:latin typeface="Palatino Linotype"/>
              </a:rPr>
              <a:t>Resources to Support Implementation</a:t>
            </a:r>
          </a:p>
          <a:p>
            <a:r>
              <a:rPr lang="en-US"/>
              <a:t>NJDOE Supports </a:t>
            </a:r>
          </a:p>
          <a:p>
            <a:pPr marL="0" indent="0">
              <a:buNone/>
            </a:pPr>
            <a:endParaRPr lang="en-US"/>
          </a:p>
          <a:p>
            <a:pPr marL="571500" indent="-571500">
              <a:spcBef>
                <a:spcPts val="0"/>
              </a:spcBef>
              <a:spcAft>
                <a:spcPts val="2100"/>
              </a:spcAft>
            </a:pPr>
            <a:endParaRPr lang="en-US"/>
          </a:p>
          <a:p>
            <a:pPr marL="571500" indent="-571500">
              <a:spcBef>
                <a:spcPts val="0"/>
              </a:spcBef>
              <a:spcAft>
                <a:spcPts val="2100"/>
              </a:spcAft>
            </a:pPr>
            <a:endParaRPr lang="en-US">
              <a:latin typeface="Palatino Linotype"/>
            </a:endParaRPr>
          </a:p>
          <a:p>
            <a:pPr marL="571500" indent="-571500">
              <a:spcBef>
                <a:spcPts val="0"/>
              </a:spcBef>
              <a:spcAft>
                <a:spcPts val="2100"/>
              </a:spcAft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8A3475-37EF-2F0F-033E-43F66F59DEB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dirty="0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0005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8B03B-D19C-9847-2735-0EA1660D7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841" y="129160"/>
            <a:ext cx="10300421" cy="888936"/>
          </a:xfrm>
        </p:spPr>
        <p:txBody>
          <a:bodyPr/>
          <a:lstStyle/>
          <a:p>
            <a:r>
              <a:rPr lang="en-US" sz="3200">
                <a:latin typeface="Palatino Linotype"/>
              </a:rPr>
              <a:t>Developing and Implementing High-Impact Tutoring </a:t>
            </a:r>
            <a:endParaRPr lang="en-US" sz="3200"/>
          </a:p>
        </p:txBody>
      </p:sp>
      <p:pic>
        <p:nvPicPr>
          <p:cNvPr id="7" name="Picture 7" descr="Diagram&#10;&#10;Description automatically generated">
            <a:extLst>
              <a:ext uri="{FF2B5EF4-FFF2-40B4-BE49-F238E27FC236}">
                <a16:creationId xmlns:a16="http://schemas.microsoft.com/office/drawing/2014/main" id="{1E88946C-AF83-D0E5-110D-77B0ADD46E6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t="18429" r="737" b="12060"/>
          <a:stretch/>
        </p:blipFill>
        <p:spPr>
          <a:xfrm>
            <a:off x="960450" y="1249024"/>
            <a:ext cx="10393350" cy="4333707"/>
          </a:xfr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4A0971-2A24-4D7F-B7AD-EC35AC3EFD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996944" y="5644532"/>
            <a:ext cx="9808556" cy="550863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r"/>
            <a:r>
              <a:rPr lang="en-US" sz="1800" dirty="0">
                <a:latin typeface="Palatino Linotype"/>
              </a:rPr>
              <a:t>*Source: National Student Support Accelerator, (2021) 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EAEB88-A2E6-2A59-C468-4070EC556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3615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A9BE3-554A-3CFE-904B-14ADA83F7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Palatino Linotype"/>
              </a:rPr>
              <a:t>1. Lay the Foundation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3F869E-CD0D-9ABE-C427-78951F6859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1682" y="1131161"/>
            <a:ext cx="6146278" cy="5015115"/>
          </a:xfrm>
        </p:spPr>
        <p:txBody>
          <a:bodyPr vert="horz" lIns="91440" tIns="45720" rIns="640080" bIns="45720" rtlCol="0" anchor="t">
            <a:normAutofit/>
          </a:bodyPr>
          <a:lstStyle/>
          <a:p>
            <a:pPr marL="0" indent="0">
              <a:buNone/>
            </a:pPr>
            <a:r>
              <a:rPr lang="en-US" sz="3200" b="1">
                <a:latin typeface="Palatino Linotype"/>
              </a:rPr>
              <a:t>Key Activities</a:t>
            </a:r>
          </a:p>
          <a:p>
            <a:r>
              <a:rPr lang="en-US" sz="2400">
                <a:latin typeface="Palatino Linotype"/>
              </a:rPr>
              <a:t>Assemble an inclusive task force;</a:t>
            </a:r>
            <a:endParaRPr lang="en-US" sz="2400"/>
          </a:p>
          <a:p>
            <a:r>
              <a:rPr lang="en-US" sz="2400">
                <a:latin typeface="Palatino Linotype"/>
              </a:rPr>
              <a:t>Plan for alignment of tutoring with existing initiatives; and</a:t>
            </a:r>
          </a:p>
          <a:p>
            <a:r>
              <a:rPr lang="en-US" sz="2400">
                <a:latin typeface="Palatino Linotype"/>
              </a:rPr>
              <a:t>Set the academic, social and emotional goals for programmatic goals as well. </a:t>
            </a:r>
            <a:endParaRPr lang="en-US" sz="960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1944CEA-6E25-46B1-0238-5E102AF1C15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5948312" y="1126475"/>
            <a:ext cx="5405488" cy="3657600"/>
          </a:xfrm>
        </p:spPr>
        <p:txBody>
          <a:bodyPr vert="horz" lIns="91440" tIns="45720" rIns="640080" bIns="45720" rtlCol="0" anchor="t">
            <a:normAutofit/>
          </a:bodyPr>
          <a:lstStyle/>
          <a:p>
            <a:pPr marL="0" indent="0" fontAlgn="base">
              <a:buNone/>
            </a:pPr>
            <a:r>
              <a:rPr lang="en-US" sz="3200" b="1">
                <a:latin typeface="Palatino Linotype"/>
              </a:rPr>
              <a:t>Resources</a:t>
            </a:r>
            <a:r>
              <a:rPr lang="en-US" sz="2400" b="1">
                <a:latin typeface="Palatino Linotype"/>
              </a:rPr>
              <a:t> </a:t>
            </a:r>
          </a:p>
          <a:p>
            <a:pPr marL="0" lvl="0" indent="0" fontAlgn="base">
              <a:spcAft>
                <a:spcPts val="600"/>
              </a:spcAft>
              <a:buNone/>
            </a:pPr>
            <a:r>
              <a:rPr lang="en-US" sz="2400" u="sng">
                <a:hlinkClick r:id="rId3"/>
              </a:rPr>
              <a:t>Toolkit for Tutoring Programs</a:t>
            </a:r>
            <a:r>
              <a:rPr lang="en-US" sz="2400"/>
              <a:t>  </a:t>
            </a:r>
          </a:p>
          <a:p>
            <a:pPr marL="0" lvl="0" indent="0" fontAlgn="base">
              <a:spcAft>
                <a:spcPts val="600"/>
              </a:spcAft>
              <a:buNone/>
            </a:pPr>
            <a:r>
              <a:rPr lang="en-US" sz="2400" u="sng">
                <a:hlinkClick r:id="rId4"/>
              </a:rPr>
              <a:t>Conducting a Community Landscape Analysis</a:t>
            </a:r>
            <a:r>
              <a:rPr lang="en-US" sz="2400"/>
              <a:t> 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B9348A-C27C-7F84-F578-A46765BD5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6259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A9BE3-554A-3CFE-904B-14ADA83F7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Palatino Linotype"/>
              </a:rPr>
              <a:t>2. Plan for Effective Operations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2EA4F8-8D3B-0F57-3129-4C69E666D3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6269" y="1126476"/>
            <a:ext cx="5843530" cy="5000948"/>
          </a:xfrm>
        </p:spPr>
        <p:txBody>
          <a:bodyPr vert="horz" lIns="91440" tIns="45720" rIns="822960" bIns="45720" rtlCol="0" anchor="t">
            <a:normAutofit fontScale="55000" lnSpcReduction="20000"/>
          </a:bodyPr>
          <a:lstStyle/>
          <a:p>
            <a:pPr marL="0" indent="0">
              <a:buNone/>
            </a:pPr>
            <a:r>
              <a:rPr lang="en-US" sz="4400" b="1">
                <a:latin typeface="Palatino Linotype"/>
              </a:rPr>
              <a:t>Key Activities</a:t>
            </a:r>
            <a:endParaRPr lang="en-US" sz="4400">
              <a:latin typeface="Palatino Linotype"/>
            </a:endParaRPr>
          </a:p>
          <a:p>
            <a:r>
              <a:rPr lang="en-US" sz="4400">
                <a:latin typeface="Palatino Linotype"/>
              </a:rPr>
              <a:t>Develop share a reasonable timeline;</a:t>
            </a:r>
          </a:p>
          <a:p>
            <a:r>
              <a:rPr lang="en-US" sz="4400">
                <a:latin typeface="Palatino Linotype"/>
              </a:rPr>
              <a:t>Develop an inclusive budget and identified initial and sustainable funding sources; and</a:t>
            </a:r>
          </a:p>
          <a:p>
            <a:r>
              <a:rPr lang="en-US" sz="4400">
                <a:latin typeface="Palatino Linotype"/>
              </a:rPr>
              <a:t>Continue building stakeholder investment and incorporating stakeholders in the planning and decision-making process. </a:t>
            </a:r>
          </a:p>
          <a:p>
            <a:endParaRPr lang="en-US" sz="4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A4F402-A219-4C4C-8E57-3D7B01BD61A0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172202" y="1126476"/>
            <a:ext cx="5843530" cy="3926291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sz="2400" b="1">
                <a:latin typeface="Palatino Linotype"/>
              </a:rPr>
              <a:t>Resources</a:t>
            </a:r>
          </a:p>
          <a:p>
            <a:pPr marL="0" indent="0" fontAlgn="base">
              <a:spcAft>
                <a:spcPts val="600"/>
              </a:spcAft>
              <a:buNone/>
            </a:pPr>
            <a:r>
              <a:rPr lang="en-US" sz="2400" u="sng">
                <a:latin typeface="+mn-lt"/>
                <a:hlinkClick r:id="rId3"/>
              </a:rPr>
              <a:t>Tutoring Cost Calculator</a:t>
            </a:r>
            <a:r>
              <a:rPr lang="en-US" sz="2400">
                <a:latin typeface="+mn-lt"/>
              </a:rPr>
              <a:t> </a:t>
            </a:r>
          </a:p>
          <a:p>
            <a:pPr marL="0" lvl="0" indent="0" fontAlgn="base">
              <a:spcAft>
                <a:spcPts val="600"/>
              </a:spcAft>
              <a:buNone/>
            </a:pPr>
            <a:r>
              <a:rPr lang="en-US" sz="2400" u="sng">
                <a:latin typeface="+mn-lt"/>
                <a:hlinkClick r:id="rId4"/>
              </a:rPr>
              <a:t>High-Impact Tutoring: District Playbook</a:t>
            </a:r>
            <a:r>
              <a:rPr lang="en-US" sz="2400">
                <a:latin typeface="+mn-lt"/>
              </a:rPr>
              <a:t> 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B9348A-C27C-7F84-F578-A46765BD5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5388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33A117D-DDDD-4685-8566-9D2D557DE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3. Design for Impact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C36AA49-5C46-459B-9AB4-86E032835F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6270" y="1423447"/>
            <a:ext cx="5843530" cy="450362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5100" b="1"/>
              <a:t>Key Activities</a:t>
            </a:r>
          </a:p>
          <a:p>
            <a:r>
              <a:rPr lang="en-US" sz="5100">
                <a:latin typeface="Palatino Linotype"/>
              </a:rPr>
              <a:t>Determine whether to partner with a high-quality tutoring provider or grow your own program;</a:t>
            </a:r>
          </a:p>
          <a:p>
            <a:r>
              <a:rPr lang="en-US" sz="5100">
                <a:latin typeface="Palatino Linotype"/>
              </a:rPr>
              <a:t>Develop systems and processes for data collection, reflection, and continuous improvement; and</a:t>
            </a:r>
          </a:p>
          <a:p>
            <a:r>
              <a:rPr lang="en-US" sz="5100">
                <a:latin typeface="Palatino Linotype"/>
              </a:rPr>
              <a:t>Develop a plan for regularly and clearly communicating with stakeholders.</a:t>
            </a:r>
          </a:p>
          <a:p>
            <a:endParaRPr lang="en-US">
              <a:latin typeface="Palatino Linotype"/>
            </a:endParaRPr>
          </a:p>
          <a:p>
            <a:endParaRPr lang="en-US">
              <a:latin typeface="Palatino Linotype"/>
            </a:endParaRPr>
          </a:p>
          <a:p>
            <a:endParaRPr lang="en-US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E01ED8D-7E85-4E08-A757-E43DBE32F27B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5561814" y="1423446"/>
            <a:ext cx="6453918" cy="4503627"/>
          </a:xfrm>
        </p:spPr>
        <p:txBody>
          <a:bodyPr vert="horz" lIns="91440" tIns="45720" rIns="640080" bIns="45720" rtlCol="0" anchor="t">
            <a:normAutofit/>
          </a:bodyPr>
          <a:lstStyle/>
          <a:p>
            <a:pPr marL="0" indent="0">
              <a:lnSpc>
                <a:spcPct val="88000"/>
              </a:lnSpc>
              <a:buNone/>
            </a:pPr>
            <a:r>
              <a:rPr lang="en-US" sz="2400" b="1"/>
              <a:t>Resources</a:t>
            </a:r>
          </a:p>
          <a:p>
            <a:pPr marL="0" lvl="0" indent="0" fontAlgn="base">
              <a:spcAft>
                <a:spcPts val="600"/>
              </a:spcAft>
              <a:buNone/>
            </a:pPr>
            <a:r>
              <a:rPr lang="en-US" sz="2600" u="sng">
                <a:hlinkClick r:id="rId2"/>
              </a:rPr>
              <a:t>Recruitment and Selection</a:t>
            </a:r>
            <a:r>
              <a:rPr lang="en-US" sz="2600"/>
              <a:t> </a:t>
            </a:r>
          </a:p>
          <a:p>
            <a:pPr marL="0" lvl="0" indent="0" fontAlgn="base">
              <a:spcAft>
                <a:spcPts val="600"/>
              </a:spcAft>
              <a:buNone/>
            </a:pPr>
            <a:r>
              <a:rPr lang="en-US" sz="2600" u="sng">
                <a:hlinkClick r:id="rId3"/>
              </a:rPr>
              <a:t>Measures &amp; Data Collection</a:t>
            </a:r>
            <a:endParaRPr lang="en-US" sz="2600" u="sng"/>
          </a:p>
          <a:p>
            <a:pPr marL="0" lvl="0" indent="0" fontAlgn="base">
              <a:spcAft>
                <a:spcPts val="600"/>
              </a:spcAft>
              <a:buNone/>
            </a:pPr>
            <a:r>
              <a:rPr lang="en-US" sz="2600" u="sng">
                <a:hlinkClick r:id="rId4"/>
              </a:rPr>
              <a:t>Actions and Practices Reflection Tool</a:t>
            </a:r>
            <a:r>
              <a:rPr lang="en-US" sz="2600"/>
              <a:t>  </a:t>
            </a:r>
          </a:p>
          <a:p>
            <a:pPr marL="0" lvl="0" indent="0" fontAlgn="base">
              <a:buNone/>
            </a:pPr>
            <a:endParaRPr lang="en-US" sz="2400"/>
          </a:p>
          <a:p>
            <a:pPr marL="0" indent="0">
              <a:lnSpc>
                <a:spcPct val="88000"/>
              </a:lnSpc>
              <a:buNone/>
            </a:pPr>
            <a:r>
              <a:rPr lang="en-US" sz="2300" b="1"/>
              <a:t>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C78337-5ACE-4605-B22A-B0CA4158C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7669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2CD06573-CA9D-4CDB-AD7C-675D385B3ABE}"/>
              </a:ext>
            </a:extLst>
          </p:cNvPr>
          <p:cNvSpPr/>
          <p:nvPr/>
        </p:nvSpPr>
        <p:spPr>
          <a:xfrm>
            <a:off x="694068" y="4363735"/>
            <a:ext cx="9835671" cy="12043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B1ADD7-34CE-4530-BADF-788E29388785}"/>
              </a:ext>
            </a:extLst>
          </p:cNvPr>
          <p:cNvSpPr/>
          <p:nvPr/>
        </p:nvSpPr>
        <p:spPr>
          <a:xfrm>
            <a:off x="761081" y="1965983"/>
            <a:ext cx="9768658" cy="12043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6793E01-58F5-4086-B177-DEC1C47D0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9645" y="259414"/>
            <a:ext cx="8631877" cy="747579"/>
          </a:xfrm>
        </p:spPr>
        <p:txBody>
          <a:bodyPr/>
          <a:lstStyle/>
          <a:p>
            <a:r>
              <a:rPr lang="en-US"/>
              <a:t>Partner or Grow Your Own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9E24619-8A8C-496D-9EA7-C258B4DF767A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146290" y="1061571"/>
            <a:ext cx="11890271" cy="823912"/>
          </a:xfrm>
        </p:spPr>
        <p:txBody>
          <a:bodyPr anchor="ctr"/>
          <a:lstStyle/>
          <a:p>
            <a:r>
              <a:rPr lang="en-US"/>
              <a:t>If you partner: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678814-6CC9-4FEF-A5B5-930354E7E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291" y="2046483"/>
            <a:ext cx="10637973" cy="1204350"/>
          </a:xfrm>
        </p:spPr>
        <p:txBody>
          <a:bodyPr/>
          <a:lstStyle/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3200"/>
              <a:t>Select and contract with a partner(s)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3200"/>
              <a:t>Adopt partner’s model to your LEA’s needs 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320D19B-C041-453A-92E1-5E525D54B693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146290" y="3634336"/>
            <a:ext cx="11890271" cy="543881"/>
          </a:xfrm>
        </p:spPr>
        <p:txBody>
          <a:bodyPr/>
          <a:lstStyle/>
          <a:p>
            <a:r>
              <a:rPr lang="en-US"/>
              <a:t>If you grow your own: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FD68CAF-3A57-44E3-B530-71C1091BE7A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0" y="4466373"/>
            <a:ext cx="10529740" cy="1330056"/>
          </a:xfrm>
        </p:spPr>
        <p:txBody>
          <a:bodyPr/>
          <a:lstStyle/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3200"/>
              <a:t>Design a program model based on best practices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3200"/>
              <a:t>Recruit and train tutors 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1A21C2-2A8E-4453-86AF-5C35029CF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843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54AC7-4562-7218-BD70-5CB12311A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>
                <a:latin typeface="Palatino Linotype"/>
              </a:rPr>
              <a:t>4. Implement High-Impact Tutoring</a:t>
            </a:r>
            <a:r>
              <a:rPr lang="en-US">
                <a:latin typeface="Palatino Linotype"/>
              </a:rPr>
              <a:t> 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739320-4E64-DAA0-1783-9320466FCE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6270" y="1564848"/>
            <a:ext cx="5843530" cy="4362226"/>
          </a:xfrm>
        </p:spPr>
        <p:txBody>
          <a:bodyPr vert="horz" lIns="91440" tIns="45720" rIns="822960" bIns="45720" rtlCol="0" anchor="t">
            <a:normAutofit fontScale="62500" lnSpcReduction="20000"/>
          </a:bodyPr>
          <a:lstStyle/>
          <a:p>
            <a:pPr marL="0" indent="0">
              <a:buNone/>
            </a:pPr>
            <a:r>
              <a:rPr lang="en-US" b="1"/>
              <a:t>Key Activities</a:t>
            </a:r>
            <a:endParaRPr lang="en-US">
              <a:latin typeface="Palatino Linotype"/>
            </a:endParaRPr>
          </a:p>
          <a:p>
            <a:r>
              <a:rPr lang="en-US">
                <a:latin typeface="Palatino Linotype"/>
              </a:rPr>
              <a:t>Develop guidelines for selecting school sites and specific individual students for tutoring; </a:t>
            </a:r>
          </a:p>
          <a:p>
            <a:r>
              <a:rPr lang="en-US">
                <a:latin typeface="Palatino Linotype"/>
              </a:rPr>
              <a:t>Implement school site logistics; and</a:t>
            </a:r>
          </a:p>
          <a:p>
            <a:r>
              <a:rPr lang="en-US">
                <a:latin typeface="Palatino Linotype"/>
              </a:rPr>
              <a:t>Plan regular communication with caregivers and students to ensure enrollment and attendance.</a:t>
            </a:r>
          </a:p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C686A-F097-4738-88C3-18B89D3679CF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172202" y="1564848"/>
            <a:ext cx="5843530" cy="43622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500" b="1"/>
              <a:t>Resources </a:t>
            </a:r>
          </a:p>
          <a:p>
            <a:pPr marL="0" indent="0" fontAlgn="base">
              <a:spcAft>
                <a:spcPts val="600"/>
              </a:spcAft>
              <a:buNone/>
              <a:defRPr/>
            </a:pPr>
            <a:r>
              <a:rPr lang="en-US" sz="2400">
                <a:solidFill>
                  <a:schemeClr val="dk1"/>
                </a:solidFill>
                <a:hlinkClick r:id="rId3"/>
              </a:rPr>
              <a:t>Program Implementation Tools</a:t>
            </a:r>
            <a:endParaRPr lang="en-US" sz="2400">
              <a:solidFill>
                <a:schemeClr val="dk1"/>
              </a:solidFill>
            </a:endParaRPr>
          </a:p>
          <a:p>
            <a:pPr marL="0" lvl="0" indent="0" fontAlgn="base">
              <a:spcAft>
                <a:spcPts val="600"/>
              </a:spcAft>
              <a:buNone/>
            </a:pPr>
            <a:r>
              <a:rPr lang="en-US" sz="2400" u="sng">
                <a:solidFill>
                  <a:schemeClr val="dk1"/>
                </a:solidFill>
                <a:hlinkClick r:id="rId4"/>
              </a:rPr>
              <a:t>Stakeholder Engagement </a:t>
            </a:r>
            <a:endParaRPr lang="en-US" sz="2400" u="sng">
              <a:solidFill>
                <a:schemeClr val="dk1"/>
              </a:solidFill>
            </a:endParaRPr>
          </a:p>
          <a:p>
            <a:pPr marL="0" lvl="0" indent="0" fontAlgn="base">
              <a:spcAft>
                <a:spcPts val="600"/>
              </a:spcAft>
              <a:buNone/>
            </a:pPr>
            <a:r>
              <a:rPr lang="en-US" sz="2400" u="sng">
                <a:solidFill>
                  <a:schemeClr val="dk1"/>
                </a:solidFill>
                <a:hlinkClick r:id="rId5"/>
              </a:rPr>
              <a:t>Tool Appendix </a:t>
            </a:r>
            <a:endParaRPr lang="en-US" sz="2400" u="sng">
              <a:solidFill>
                <a:schemeClr val="dk1"/>
              </a:solidFill>
            </a:endParaRPr>
          </a:p>
          <a:p>
            <a:pPr marL="0" indent="0">
              <a:buNone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E37CAC-517E-8260-EE52-8C75CE052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8741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CE63D1C-CACA-4206-B7C5-64ED526E9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/>
              <a:t>NJDOE Supports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183EED-EC79-48DE-A6B0-40AECB30C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1970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C261739-B90C-4A88-A497-B8003E224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841" y="378896"/>
            <a:ext cx="10096959" cy="74757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600" b="1" kern="1200">
                <a:latin typeface="Palatino Linotype" panose="02040502050505030304" pitchFamily="18" charset="0"/>
                <a:ea typeface="+mj-ea"/>
                <a:cs typeface="+mj-cs"/>
              </a:rPr>
              <a:t>LEA Supports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E5BA9E8B-426B-9781-CC8B-FBF07FE4EC22}"/>
              </a:ext>
            </a:extLst>
          </p:cNvPr>
          <p:cNvSpPr txBox="1"/>
          <p:nvPr/>
        </p:nvSpPr>
        <p:spPr>
          <a:xfrm>
            <a:off x="218270" y="1429016"/>
            <a:ext cx="11797462" cy="4498057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64008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indent="-228600">
              <a:lnSpc>
                <a:spcPct val="98000"/>
              </a:lnSpc>
              <a:spcAft>
                <a:spcPts val="1400"/>
              </a:spcAft>
              <a:buFont typeface="Arial" panose="020B0604020202020204" pitchFamily="34" charset="0"/>
              <a:buChar char="•"/>
            </a:pPr>
            <a:r>
              <a:rPr lang="en-US" sz="2300" dirty="0">
                <a:latin typeface="Palatino Linotype"/>
              </a:rPr>
              <a:t>Maximizing Schedules to Support Learning Acceleration Resource  ​</a:t>
            </a:r>
          </a:p>
          <a:p>
            <a:pPr indent="-228600">
              <a:lnSpc>
                <a:spcPct val="98000"/>
              </a:lnSpc>
              <a:spcAft>
                <a:spcPts val="1400"/>
              </a:spcAft>
              <a:buFont typeface="Arial" panose="020B0604020202020204" pitchFamily="34" charset="0"/>
              <a:buChar char="•"/>
            </a:pPr>
            <a:r>
              <a:rPr lang="en-US" sz="2300" dirty="0">
                <a:latin typeface="Palatino Linotype"/>
              </a:rPr>
              <a:t>Summer Planning and Programming Resource​</a:t>
            </a:r>
          </a:p>
          <a:p>
            <a:pPr indent="-228600">
              <a:lnSpc>
                <a:spcPct val="98000"/>
              </a:lnSpc>
              <a:spcAft>
                <a:spcPts val="1400"/>
              </a:spcAft>
              <a:buFont typeface="Arial" panose="020B0604020202020204" pitchFamily="34" charset="0"/>
              <a:buChar char="•"/>
            </a:pPr>
            <a:r>
              <a:rPr lang="en-US" sz="2300" dirty="0">
                <a:latin typeface="Palatino Linotype"/>
              </a:rPr>
              <a:t>High-Impact Tutoring Design and Implementation Supports​</a:t>
            </a:r>
          </a:p>
          <a:p>
            <a:pPr indent="-228600">
              <a:lnSpc>
                <a:spcPct val="98000"/>
              </a:lnSpc>
              <a:spcAft>
                <a:spcPts val="1400"/>
              </a:spcAft>
              <a:buFont typeface="Arial" panose="020B0604020202020204" pitchFamily="34" charset="0"/>
              <a:buChar char="•"/>
            </a:pPr>
            <a:r>
              <a:rPr lang="en-US" sz="2300" dirty="0">
                <a:latin typeface="Palatino Linotype"/>
              </a:rPr>
              <a:t>Grade-Level Content Resource​</a:t>
            </a:r>
          </a:p>
          <a:p>
            <a:pPr indent="-228600">
              <a:lnSpc>
                <a:spcPct val="98000"/>
              </a:lnSpc>
              <a:spcAft>
                <a:spcPts val="1400"/>
              </a:spcAft>
              <a:buFont typeface="Arial" panose="020B0604020202020204" pitchFamily="34" charset="0"/>
              <a:buChar char="•"/>
            </a:pPr>
            <a:r>
              <a:rPr lang="en-US" sz="2300" dirty="0">
                <a:latin typeface="Palatino Linotype"/>
              </a:rPr>
              <a:t>High-Impact Tutoring Pre-approved List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6F523-AB27-472A-AFBC-A83F78C1A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7719" y="6257197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A3D1C70C-36A2-44FC-A083-98959550CFF4}" type="slidenum">
              <a:rPr lang="en-US" dirty="0" smtClean="0"/>
              <a:pPr>
                <a:spcAft>
                  <a:spcPts val="600"/>
                </a:spcAft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1462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FC1DA-9483-4E2F-871F-0E9DC710D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We’re here to help!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AFFF80-838B-42CB-8491-8C3E8A84489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28</a:t>
            </a:fld>
            <a:endParaRPr 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12FC028-8714-4698-9618-B31B244FDE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5823520"/>
              </p:ext>
            </p:extLst>
          </p:nvPr>
        </p:nvGraphicFramePr>
        <p:xfrm>
          <a:off x="1543727" y="1970561"/>
          <a:ext cx="9373514" cy="1677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73514">
                  <a:extLst>
                    <a:ext uri="{9D8B030D-6E8A-4147-A177-3AD203B41FA5}">
                      <a16:colId xmlns:a16="http://schemas.microsoft.com/office/drawing/2014/main" val="3527352506"/>
                    </a:ext>
                  </a:extLst>
                </a:gridCol>
              </a:tblGrid>
              <a:tr h="16773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>
                          <a:solidFill>
                            <a:schemeClr val="tx1"/>
                          </a:solidFill>
                        </a:rPr>
                        <a:t>Please contact us with any questions. We have a dedicated communication stream to empower and enable success around high-impact tutoring work. </a:t>
                      </a:r>
                    </a:p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771162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B9F4BA88-257E-4F87-8724-5B5C8ED31318}"/>
              </a:ext>
            </a:extLst>
          </p:cNvPr>
          <p:cNvSpPr/>
          <p:nvPr/>
        </p:nvSpPr>
        <p:spPr>
          <a:xfrm>
            <a:off x="1543727" y="4182016"/>
            <a:ext cx="455227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/>
              <a:t>Email: </a:t>
            </a:r>
            <a:r>
              <a:rPr lang="en-US" sz="2800">
                <a:hlinkClick r:id="rId2"/>
              </a:rPr>
              <a:t>NJTutor@doe.nj.gov</a:t>
            </a:r>
            <a:endParaRPr lang="en-US" sz="2800"/>
          </a:p>
          <a:p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6915449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64F85022-EDFF-4EDD-B667-A88593A32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Thank You!</a:t>
            </a:r>
          </a:p>
        </p:txBody>
      </p:sp>
      <p:sp>
        <p:nvSpPr>
          <p:cNvPr id="11" name="Website">
            <a:extLst>
              <a:ext uri="{FF2B5EF4-FFF2-40B4-BE49-F238E27FC236}">
                <a16:creationId xmlns:a16="http://schemas.microsoft.com/office/drawing/2014/main" id="{4E6DD0DE-325E-47CB-9D78-EE0FDE0A1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New Jersey Department of Education: </a:t>
            </a:r>
            <a:r>
              <a:rPr lang="en-US">
                <a:solidFill>
                  <a:srgbClr val="0000FF"/>
                </a:solidFill>
                <a:hlinkClick r:id="rId3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nj.gov/education</a:t>
            </a:r>
            <a:endParaRPr lang="en-US">
              <a:solidFill>
                <a:srgbClr val="0000FF"/>
              </a:solidFill>
            </a:endParaRPr>
          </a:p>
        </p:txBody>
      </p:sp>
      <p:sp>
        <p:nvSpPr>
          <p:cNvPr id="20" name="contact info">
            <a:extLst>
              <a:ext uri="{FF2B5EF4-FFF2-40B4-BE49-F238E27FC236}">
                <a16:creationId xmlns:a16="http://schemas.microsoft.com/office/drawing/2014/main" id="{ACF9ECBB-DEA9-4ED4-A2DA-7517CD78876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n-US">
                <a:latin typeface="Palatino Linotype"/>
              </a:rPr>
              <a:t>Office of Educator Effectiveness </a:t>
            </a:r>
            <a:endParaRPr lang="en-US"/>
          </a:p>
        </p:txBody>
      </p:sp>
      <p:sp>
        <p:nvSpPr>
          <p:cNvPr id="13" name="follow us">
            <a:extLst>
              <a:ext uri="{FF2B5EF4-FFF2-40B4-BE49-F238E27FC236}">
                <a16:creationId xmlns:a16="http://schemas.microsoft.com/office/drawing/2014/main" id="{77A7B8E1-EB02-481A-BD3A-59EA2A8BC5B0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 lIns="0" rIns="0"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/>
              <a:t>Follow Us!</a:t>
            </a:r>
          </a:p>
        </p:txBody>
      </p:sp>
      <p:sp>
        <p:nvSpPr>
          <p:cNvPr id="14" name="Facebook">
            <a:extLst>
              <a:ext uri="{FF2B5EF4-FFF2-40B4-BE49-F238E27FC236}">
                <a16:creationId xmlns:a16="http://schemas.microsoft.com/office/drawing/2014/main" id="{0CBEF407-C3B6-4B85-8243-D0BA28E5B79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>
                <a:solidFill>
                  <a:srgbClr val="0000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Facebook: </a:t>
            </a:r>
            <a:br>
              <a:rPr lang="en-US">
                <a:solidFill>
                  <a:srgbClr val="0000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en-US">
                <a:solidFill>
                  <a:srgbClr val="0000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</a:t>
            </a:r>
            <a:r>
              <a:rPr lang="en-US" err="1">
                <a:solidFill>
                  <a:srgbClr val="0000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njdeptofed</a:t>
            </a:r>
            <a:endParaRPr lang="en-US">
              <a:solidFill>
                <a:srgbClr val="0000FF"/>
              </a:solidFill>
            </a:endParaRPr>
          </a:p>
        </p:txBody>
      </p:sp>
      <p:sp>
        <p:nvSpPr>
          <p:cNvPr id="15" name="Twitter">
            <a:extLst>
              <a:ext uri="{FF2B5EF4-FFF2-40B4-BE49-F238E27FC236}">
                <a16:creationId xmlns:a16="http://schemas.microsoft.com/office/drawing/2014/main" id="{1A8F26DE-B75D-4EBE-A8B0-CF0F3A1FBE0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>
                <a:solidFill>
                  <a:srgbClr val="0000FF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Twitter: @</a:t>
            </a:r>
            <a:r>
              <a:rPr lang="en-US" err="1">
                <a:solidFill>
                  <a:srgbClr val="0000FF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NewJerseyDOE</a:t>
            </a:r>
            <a:endParaRPr lang="en-US">
              <a:solidFill>
                <a:srgbClr val="0000FF"/>
              </a:solidFill>
            </a:endParaRPr>
          </a:p>
        </p:txBody>
      </p:sp>
      <p:sp>
        <p:nvSpPr>
          <p:cNvPr id="16" name="Instagram">
            <a:extLst>
              <a:ext uri="{FF2B5EF4-FFF2-40B4-BE49-F238E27FC236}">
                <a16:creationId xmlns:a16="http://schemas.microsoft.com/office/drawing/2014/main" id="{58F04EFC-1539-4C41-9563-96A4CBC2B19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>
                <a:solidFill>
                  <a:srgbClr val="0000FF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Instagram: </a:t>
            </a:r>
            <a:br>
              <a:rPr lang="en-US">
                <a:solidFill>
                  <a:srgbClr val="0000FF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en-US">
                <a:solidFill>
                  <a:srgbClr val="0000FF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</a:t>
            </a:r>
            <a:r>
              <a:rPr lang="en-US" err="1">
                <a:solidFill>
                  <a:srgbClr val="0000FF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NewJerseyDoe</a:t>
            </a:r>
            <a:endParaRPr lang="en-US">
              <a:solidFill>
                <a:srgbClr val="0000FF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C726423-45AA-4205-B15A-BC45069AF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922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CE63D1C-CACA-4206-B7C5-64ED526E9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/>
              <a:t>Grounding in Academic Recovery and Response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183EED-EC79-48DE-A6B0-40AECB30C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939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46F8EB88-0904-BD85-E686-23C2C4805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284" y="79093"/>
            <a:ext cx="10096959" cy="1047382"/>
          </a:xfrm>
        </p:spPr>
        <p:txBody>
          <a:bodyPr/>
          <a:lstStyle/>
          <a:p>
            <a:r>
              <a:rPr lang="en-US" sz="3600">
                <a:latin typeface="Palatino Linotype"/>
                <a:cs typeface="Arial"/>
              </a:rPr>
              <a:t>What the Research Says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ADF051C-53F6-F8A2-AC6F-E558496834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54" y="1185698"/>
            <a:ext cx="11890272" cy="1227631"/>
          </a:xfrm>
        </p:spPr>
        <p:txBody>
          <a:bodyPr vert="horz" lIns="91440" tIns="45720" rIns="822960" bIns="45720" rtlCol="0" anchor="t">
            <a:normAutofit fontScale="85000" lnSpcReduction="10000"/>
          </a:bodyPr>
          <a:lstStyle/>
          <a:p>
            <a:pPr marL="0" indent="0">
              <a:lnSpc>
                <a:spcPct val="98000"/>
              </a:lnSpc>
              <a:buNone/>
            </a:pPr>
            <a:r>
              <a:rPr lang="en-US" sz="3300">
                <a:latin typeface="Palatino Linotype"/>
              </a:rPr>
              <a:t>Eight meta-analyses including over 150 studies consistently find that tutoring results in substantial additional learning for students.</a:t>
            </a:r>
            <a:br>
              <a:rPr lang="en-US" sz="3300"/>
            </a:br>
            <a:endParaRPr lang="en-US" sz="3300"/>
          </a:p>
        </p:txBody>
      </p:sp>
      <p:pic>
        <p:nvPicPr>
          <p:cNvPr id="10" name="Picture 11" descr="Chart, bar chart&#10;&#10;Description automatically generated">
            <a:extLst>
              <a:ext uri="{FF2B5EF4-FFF2-40B4-BE49-F238E27FC236}">
                <a16:creationId xmlns:a16="http://schemas.microsoft.com/office/drawing/2014/main" id="{2D8026E5-DA01-AE8D-1394-BD4D17F38896}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>
          <a:blip r:embed="rId3"/>
          <a:stretch>
            <a:fillRect/>
          </a:stretch>
        </p:blipFill>
        <p:spPr>
          <a:xfrm>
            <a:off x="2595092" y="2042186"/>
            <a:ext cx="6409983" cy="3975826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84309D-C725-23BB-AB51-71CD1226F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3D1C70C-36A2-44FC-A083-98959550CFF4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964581E-5190-80B6-B5E4-1435560E0FD7}"/>
              </a:ext>
            </a:extLst>
          </p:cNvPr>
          <p:cNvSpPr txBox="1"/>
          <p:nvPr/>
        </p:nvSpPr>
        <p:spPr>
          <a:xfrm>
            <a:off x="7469313" y="5835721"/>
            <a:ext cx="462248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n-US" dirty="0"/>
              <a:t>*Source: J-PAL Evidence Review, 2020</a:t>
            </a:r>
          </a:p>
        </p:txBody>
      </p:sp>
    </p:spTree>
    <p:extLst>
      <p:ext uri="{BB962C8B-B14F-4D97-AF65-F5344CB8AC3E}">
        <p14:creationId xmlns:p14="http://schemas.microsoft.com/office/powerpoint/2010/main" val="534006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ABAAB-B74A-15C6-72F9-24B0F0690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902" y="7142"/>
            <a:ext cx="9556510" cy="1050793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4400">
                <a:latin typeface="Palatino Linotype"/>
              </a:rPr>
              <a:t>Tutoring to Accelerate Learning </a:t>
            </a:r>
            <a:endParaRPr lang="en-US" sz="5400"/>
          </a:p>
        </p:txBody>
      </p:sp>
      <p:pic>
        <p:nvPicPr>
          <p:cNvPr id="6" name="Picture 6" descr="Chart, bar chart&#10;&#10;Description automatically generated">
            <a:extLst>
              <a:ext uri="{FF2B5EF4-FFF2-40B4-BE49-F238E27FC236}">
                <a16:creationId xmlns:a16="http://schemas.microsoft.com/office/drawing/2014/main" id="{538673D9-C204-26E9-93C7-DD28702DC6F5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3"/>
          <a:stretch/>
        </p:blipFill>
        <p:spPr>
          <a:xfrm>
            <a:off x="5985167" y="1736062"/>
            <a:ext cx="5563517" cy="3185112"/>
          </a:xfrm>
          <a:noFill/>
        </p:spPr>
      </p:pic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7C1A1E5E-151C-F8C0-563B-EBA00547AF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04815" y="5174460"/>
            <a:ext cx="5768295" cy="550863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r"/>
            <a:r>
              <a:rPr lang="en-US" sz="1800" dirty="0">
                <a:latin typeface="Palatino Linotype"/>
                <a:cs typeface="Calibri"/>
              </a:rPr>
              <a:t>*Source: J-PAL Evidence Review, 2020</a:t>
            </a:r>
            <a:endParaRPr lang="en-US" sz="1800" dirty="0">
              <a:latin typeface="Palatino Linotype"/>
            </a:endParaRPr>
          </a:p>
          <a:p>
            <a:pPr algn="r"/>
            <a:endParaRPr lang="en-US" sz="1800" dirty="0">
              <a:latin typeface="Palatino Linotype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12433-CFC9-99AC-F572-5FDE4F3B18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21631" y="1372437"/>
            <a:ext cx="5317765" cy="3906014"/>
          </a:xfrm>
        </p:spPr>
        <p:txBody>
          <a:bodyPr vert="horz" lIns="91440" tIns="45720" rIns="640080" bIns="45720" rtlCol="0">
            <a:noAutofit/>
          </a:bodyPr>
          <a:lstStyle/>
          <a:p>
            <a:r>
              <a:rPr lang="en-US" sz="2000" b="1"/>
              <a:t>Tutoring is more effective than any other academic intervention.</a:t>
            </a:r>
          </a:p>
          <a:p>
            <a:r>
              <a:rPr lang="en-US" sz="2000" b="1"/>
              <a:t>Research</a:t>
            </a:r>
            <a:r>
              <a:rPr lang="en-US" sz="2000"/>
              <a:t>: Substantial effects of high-dosage tutoring delivered in schools</a:t>
            </a:r>
          </a:p>
          <a:p>
            <a:r>
              <a:rPr lang="en-US" sz="2000" b="1"/>
              <a:t>Demand</a:t>
            </a:r>
            <a:r>
              <a:rPr lang="en-US" sz="2000"/>
              <a:t>: Already the intervention of choice. US invested ~$42 Billion 2020</a:t>
            </a:r>
          </a:p>
          <a:p>
            <a:r>
              <a:rPr lang="en-US" sz="2000" b="1"/>
              <a:t>Logic</a:t>
            </a:r>
            <a:r>
              <a:rPr lang="en-US" sz="2000"/>
              <a:t>: Target students’ needs, builds close relationships</a:t>
            </a:r>
          </a:p>
          <a:p>
            <a:r>
              <a:rPr lang="en-US" sz="2000" b="1"/>
              <a:t>Spillovers</a:t>
            </a:r>
            <a:r>
              <a:rPr lang="en-US" sz="2000"/>
              <a:t>: Potential benefits for tutors and for the teacher pipeline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1CF208-3156-63AE-6800-C8636341B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7719" y="6257197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3D1C70C-36A2-44FC-A083-98959550CFF4}" type="slidenum">
              <a:rPr lang="en-US" smtClean="0"/>
              <a:pPr>
                <a:spcAft>
                  <a:spcPts val="60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752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16E42CE-D155-4D15-98E3-2B5FD2578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960" y="235678"/>
            <a:ext cx="10096959" cy="747579"/>
          </a:xfrm>
        </p:spPr>
        <p:txBody>
          <a:bodyPr/>
          <a:lstStyle/>
          <a:p>
            <a:r>
              <a:rPr lang="en-US" sz="3200" dirty="0">
                <a:latin typeface="Palatino Linotype"/>
              </a:rPr>
              <a:t>High-impact tutoring is one of the most effective ways LEAs can facilitate learning acceleration </a:t>
            </a:r>
            <a:endParaRPr lang="en-US" sz="280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88C7697-2446-438C-B76C-14F483EB9F1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1451" y="1186657"/>
            <a:ext cx="11849100" cy="5077618"/>
          </a:xfrm>
        </p:spPr>
        <p:txBody>
          <a:bodyPr vert="horz" lIns="91440" tIns="45720" rIns="822960" bIns="45720" rtlCol="0" anchor="t">
            <a:normAutofit fontScale="92500" lnSpcReduction="20000"/>
          </a:bodyPr>
          <a:lstStyle/>
          <a:p>
            <a:pPr fontAlgn="base"/>
            <a:r>
              <a:rPr lang="en-US" sz="3300" b="1" dirty="0"/>
              <a:t>High impact tutoring has been proven to: </a:t>
            </a:r>
          </a:p>
          <a:p>
            <a:pPr lvl="2" fontAlgn="base">
              <a:buFont typeface="Wingdings" panose="05000000000000000000" pitchFamily="2" charset="2"/>
              <a:buChar char="§"/>
            </a:pPr>
            <a:r>
              <a:rPr lang="en-US" dirty="0"/>
              <a:t>Produce large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learning gains </a:t>
            </a:r>
            <a:r>
              <a:rPr lang="en-US" dirty="0"/>
              <a:t>in a short period of time </a:t>
            </a:r>
          </a:p>
          <a:p>
            <a:pPr lvl="2" fontAlgn="base">
              <a:buFont typeface="Wingdings" panose="05000000000000000000" pitchFamily="2" charset="2"/>
              <a:buChar char="§"/>
            </a:pPr>
            <a:r>
              <a:rPr lang="en-US" dirty="0"/>
              <a:t>Increase learning for a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wide variety of K-12 students </a:t>
            </a:r>
          </a:p>
          <a:p>
            <a:pPr lvl="2" fontAlgn="base">
              <a:buFont typeface="Wingdings" panose="05000000000000000000" pitchFamily="2" charset="2"/>
              <a:buChar char="§"/>
            </a:pPr>
            <a:r>
              <a:rPr lang="en-US" dirty="0"/>
              <a:t>Be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scaled </a:t>
            </a:r>
            <a:r>
              <a:rPr lang="en-US" dirty="0"/>
              <a:t>and still improve student learning outcomes</a:t>
            </a:r>
          </a:p>
          <a:p>
            <a:pPr fontAlgn="base"/>
            <a:r>
              <a:rPr lang="en-US" sz="3300" dirty="0"/>
              <a:t>Implementing high impact tutoring is now more feasible than ever before, as tutoring is an explicitly </a:t>
            </a:r>
            <a:r>
              <a:rPr lang="en-US" sz="3300" b="1" dirty="0">
                <a:solidFill>
                  <a:schemeClr val="accent5">
                    <a:lumMod val="75000"/>
                  </a:schemeClr>
                </a:solidFill>
              </a:rPr>
              <a:t>allowable use of ESSER funds </a:t>
            </a:r>
          </a:p>
          <a:p>
            <a:pPr marL="0" indent="0" algn="ctr" fontAlgn="base">
              <a:buNone/>
            </a:pPr>
            <a:r>
              <a:rPr lang="en-US" sz="1600" i="1" dirty="0">
                <a:latin typeface="Palatino Linotype"/>
              </a:rPr>
              <a:t>“There is growing consensus that </a:t>
            </a:r>
            <a:r>
              <a:rPr lang="en-US" sz="1600" b="1" i="1" dirty="0">
                <a:solidFill>
                  <a:schemeClr val="accent6">
                    <a:lumMod val="75000"/>
                  </a:schemeClr>
                </a:solidFill>
                <a:latin typeface="Palatino Linotype"/>
              </a:rPr>
              <a:t>the most promising candidate for successful COVID catchup </a:t>
            </a:r>
            <a:r>
              <a:rPr lang="en-US" sz="1600" i="1" dirty="0">
                <a:latin typeface="Palatino Linotype"/>
              </a:rPr>
              <a:t>is [high-impact] tutoring.”</a:t>
            </a:r>
            <a:endParaRPr lang="en-US" sz="1600" dirty="0">
              <a:latin typeface="Palatino Linotype"/>
            </a:endParaRPr>
          </a:p>
          <a:p>
            <a:pPr marL="0" indent="0" algn="ctr" fontAlgn="base">
              <a:buNone/>
            </a:pPr>
            <a:r>
              <a:rPr lang="en-US" sz="1600" dirty="0"/>
              <a:t>- Mark Schneider, Director of the Institute of Education Sciences </a:t>
            </a:r>
            <a:endParaRPr lang="en-US" sz="160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6E913E-4133-490F-A4B1-68584355678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467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CE63D1C-CACA-4206-B7C5-64ED526E9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>
                <a:latin typeface="Palatino Linotype"/>
              </a:rPr>
              <a:t>Overview of High-Impact Tutoring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183EED-EC79-48DE-A6B0-40AECB30C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274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5669F-E652-48A1-CCB2-C87CB33BE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841" y="378896"/>
            <a:ext cx="10312307" cy="747579"/>
          </a:xfrm>
        </p:spPr>
        <p:txBody>
          <a:bodyPr/>
          <a:lstStyle/>
          <a:p>
            <a:r>
              <a:rPr lang="en-US" sz="4000">
                <a:latin typeface="Palatino Linotype"/>
              </a:rPr>
              <a:t>What is High-Impact Tutoring? (1)</a:t>
            </a:r>
            <a:endParaRPr lang="en-US" sz="400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B0238C-5A48-455C-FE8C-EE6EF6747CA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vert="horz" lIns="91440" tIns="45720" rIns="822960" bIns="45720" rtlCol="0" anchor="t">
            <a:normAutofit fontScale="92500" lnSpcReduction="10000"/>
          </a:bodyPr>
          <a:lstStyle/>
          <a:p>
            <a:r>
              <a:rPr lang="en-US" dirty="0">
                <a:latin typeface="Palatino Linotype"/>
              </a:rPr>
              <a:t>High-impact tutoring (often referred to as high-dosage tutoring or tutoring to accelerate learning) is a form of teaching, one-on-one or in a small group, towards a specific goal. </a:t>
            </a:r>
          </a:p>
          <a:p>
            <a:r>
              <a:rPr lang="en-US" dirty="0">
                <a:latin typeface="Palatino Linotype"/>
              </a:rPr>
              <a:t>High-impact tutoring leads to substantial learning gains for students by supplementing (but not replacing) students’ classroom experiences. </a:t>
            </a:r>
          </a:p>
          <a:p>
            <a:pPr marL="0" indent="0" algn="r">
              <a:buNone/>
            </a:pPr>
            <a:r>
              <a:rPr lang="en-US" sz="1900" dirty="0">
                <a:latin typeface="Palatino Linotype"/>
              </a:rPr>
              <a:t>*Source: Robinson, Carly D., and Susanna Loeb, (2021)</a:t>
            </a:r>
          </a:p>
          <a:p>
            <a:endParaRPr lang="en-US" dirty="0">
              <a:latin typeface="Palatino Linotype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AFBDCA-6A12-8E8F-BE36-6283747555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552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6B19A-16DC-8E33-5B7A-06FAD7799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Palatino Linotype"/>
              </a:rPr>
              <a:t>What is High-Impact Tutoring? (2)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016B8A-C03D-DB4E-1FF6-63CB73B4A0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vert="horz" lIns="91440" tIns="45720" rIns="822960" bIns="45720" rtlCol="0" anchor="t">
            <a:noAutofit/>
          </a:bodyPr>
          <a:lstStyle/>
          <a:p>
            <a:r>
              <a:rPr lang="en-US" sz="3600">
                <a:latin typeface="Palatino Linotype"/>
              </a:rPr>
              <a:t>High-impact tutoring responds to individual needs and complements students’ existing curriculum. </a:t>
            </a:r>
          </a:p>
          <a:p>
            <a:r>
              <a:rPr lang="en-US">
                <a:latin typeface="Palatino Linotype"/>
              </a:rPr>
              <a:t>High-impact tutoring is not remedial work.  </a:t>
            </a:r>
            <a:endParaRPr lang="en-US"/>
          </a:p>
          <a:p>
            <a:pPr marL="0" indent="0">
              <a:buNone/>
            </a:pPr>
            <a:endParaRPr lang="en-US" sz="3600">
              <a:latin typeface="Palatino Linotype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C216EE-A18B-A65A-F3BC-E2E3C058D6D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228236"/>
      </p:ext>
    </p:extLst>
  </p:cSld>
  <p:clrMapOvr>
    <a:masterClrMapping/>
  </p:clrMapOvr>
</p:sld>
</file>

<file path=ppt/theme/theme1.xml><?xml version="1.0" encoding="utf-8"?>
<a:theme xmlns:a="http://schemas.openxmlformats.org/drawingml/2006/main" name="NDJOE_Main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954F72"/>
      </a:folHlink>
    </a:clrScheme>
    <a:fontScheme name="NJDOE Template 0921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JDOE_0921 (002)  -  Read-Only" id="{58665EE0-0778-4B6A-9B26-9250B8818B72}" vid="{54CFC8EA-E008-44E1-8673-8AAADB6EDDC7}"/>
    </a:ext>
  </a:extLst>
</a:theme>
</file>

<file path=ppt/theme/theme2.xml><?xml version="1.0" encoding="utf-8"?>
<a:theme xmlns:a="http://schemas.openxmlformats.org/drawingml/2006/main" name="NJDOE_TitleSlide">
  <a:themeElements>
    <a:clrScheme name="Custom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954F72"/>
      </a:folHlink>
    </a:clrScheme>
    <a:fontScheme name="NJDOE Template 0921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JDOE_0921 (002)  -  Read-Only" id="{58665EE0-0778-4B6A-9B26-9250B8818B72}" vid="{BAD783E9-B5E0-4BB5-B18C-531425630476}"/>
    </a:ext>
  </a:extLst>
</a:theme>
</file>

<file path=ppt/theme/theme3.xml><?xml version="1.0" encoding="utf-8"?>
<a:theme xmlns:a="http://schemas.openxmlformats.org/drawingml/2006/main" name="NJDOE_Section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JDOE_0921 (002)  -  Read-Only" id="{58665EE0-0778-4B6A-9B26-9250B8818B72}" vid="{8584AAFA-913A-46C4-82D9-8779EB51097F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d764204-0d3c-4e84-bb9d-8d20c8237785" xsi:nil="true"/>
    <lcf76f155ced4ddcb4097134ff3c332f xmlns="5192090b-d375-45ce-ab28-255186fa6668">
      <Terms xmlns="http://schemas.microsoft.com/office/infopath/2007/PartnerControls"/>
    </lcf76f155ced4ddcb4097134ff3c332f>
    <SharedWithUsers xmlns="2d764204-0d3c-4e84-bb9d-8d20c8237785">
      <UserInfo>
        <DisplayName>Mazzagatti, Peter</DisplayName>
        <AccountId>12</AccountId>
        <AccountType/>
      </UserInfo>
      <UserInfo>
        <DisplayName>Dunham, Shai</DisplayName>
        <AccountId>27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91CD4CBB0FE44F9CFC2EC17BEABC09" ma:contentTypeVersion="17" ma:contentTypeDescription="Create a new document." ma:contentTypeScope="" ma:versionID="38467006477efe39800d5cf077da973c">
  <xsd:schema xmlns:xsd="http://www.w3.org/2001/XMLSchema" xmlns:xs="http://www.w3.org/2001/XMLSchema" xmlns:p="http://schemas.microsoft.com/office/2006/metadata/properties" xmlns:ns2="5192090b-d375-45ce-ab28-255186fa6668" xmlns:ns3="2d764204-0d3c-4e84-bb9d-8d20c8237785" targetNamespace="http://schemas.microsoft.com/office/2006/metadata/properties" ma:root="true" ma:fieldsID="dafb911a82940c23ba69266caf0a2194" ns2:_="" ns3:_="">
    <xsd:import namespace="5192090b-d375-45ce-ab28-255186fa6668"/>
    <xsd:import namespace="2d764204-0d3c-4e84-bb9d-8d20c823778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OCR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92090b-d375-45ce-ab28-255186fa66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e8829e9b-2c9c-4724-8f43-688495af2fc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764204-0d3c-4e84-bb9d-8d20c823778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ee4c0b5f-ad40-4bc7-967c-d947eb9c5bdd}" ma:internalName="TaxCatchAll" ma:showField="CatchAllData" ma:web="2d764204-0d3c-4e84-bb9d-8d20c82377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0F536AE-411B-47C3-94A5-E755A5F17A81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5192090b-d375-45ce-ab28-255186fa6668"/>
    <ds:schemaRef ds:uri="http://purl.org/dc/elements/1.1/"/>
    <ds:schemaRef ds:uri="http://schemas.microsoft.com/office/infopath/2007/PartnerControls"/>
    <ds:schemaRef ds:uri="2d764204-0d3c-4e84-bb9d-8d20c8237785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482CD7F-C445-49B3-AC4E-435415C01E2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F42F161-B4B3-4902-A393-147002387B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92090b-d375-45ce-ab28-255186fa6668"/>
    <ds:schemaRef ds:uri="2d764204-0d3c-4e84-bb9d-8d20c82377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1250</Words>
  <Application>Microsoft Office PowerPoint</Application>
  <PresentationFormat>Widescreen</PresentationFormat>
  <Paragraphs>213</Paragraphs>
  <Slides>29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Calibri</vt:lpstr>
      <vt:lpstr>Palatino Linotype</vt:lpstr>
      <vt:lpstr>Wingdings</vt:lpstr>
      <vt:lpstr>NDJOE_Main</vt:lpstr>
      <vt:lpstr>NJDOE_TitleSlide</vt:lpstr>
      <vt:lpstr>NJDOE_SectionTitle</vt:lpstr>
      <vt:lpstr>High-Impact Tutoring:  An Evidence-Based Strategy to Accelerate Learning </vt:lpstr>
      <vt:lpstr>Agenda</vt:lpstr>
      <vt:lpstr>Grounding in Academic Recovery and Response</vt:lpstr>
      <vt:lpstr>What the Research Says</vt:lpstr>
      <vt:lpstr>Tutoring to Accelerate Learning </vt:lpstr>
      <vt:lpstr>High-impact tutoring is one of the most effective ways LEAs can facilitate learning acceleration </vt:lpstr>
      <vt:lpstr>Overview of High-Impact Tutoring</vt:lpstr>
      <vt:lpstr>What is High-Impact Tutoring? (1)</vt:lpstr>
      <vt:lpstr>What is High-Impact Tutoring? (2)</vt:lpstr>
      <vt:lpstr>What is High-Impact Tutoring? (3)​</vt:lpstr>
      <vt:lpstr>Not All Tutoring is Equitable or Effective (1)</vt:lpstr>
      <vt:lpstr>Not All Tutoring is Equitable or Effective (2) </vt:lpstr>
      <vt:lpstr>Effective Tutoring Programs</vt:lpstr>
      <vt:lpstr>High-Impact Tutoring Resource Overview</vt:lpstr>
      <vt:lpstr>High-Impact Tutoring Resource Overview </vt:lpstr>
      <vt:lpstr>High-Impact Tutoring Design Elements </vt:lpstr>
      <vt:lpstr>High-Impact Tutoring Design Elements </vt:lpstr>
      <vt:lpstr>Resources to Support Implementation</vt:lpstr>
      <vt:lpstr> </vt:lpstr>
      <vt:lpstr>Developing and Implementing High-Impact Tutoring </vt:lpstr>
      <vt:lpstr>1. Lay the Foundation</vt:lpstr>
      <vt:lpstr>2. Plan for Effective Operations</vt:lpstr>
      <vt:lpstr>3. Design for Impact</vt:lpstr>
      <vt:lpstr>Partner or Grow Your Own</vt:lpstr>
      <vt:lpstr>4. Implement High-Impact Tutoring </vt:lpstr>
      <vt:lpstr>NJDOE Supports </vt:lpstr>
      <vt:lpstr>LEA Supports</vt:lpstr>
      <vt:lpstr>We’re here to help!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High-Impact Tutoring:  An Evidence-Based Strategy to Accelerate Learning</dc:title>
  <dc:creator>Shai</dc:creator>
  <cp:lastModifiedBy>Shai</cp:lastModifiedBy>
  <cp:revision>49</cp:revision>
  <dcterms:created xsi:type="dcterms:W3CDTF">2023-05-01T07:54:18Z</dcterms:created>
  <dcterms:modified xsi:type="dcterms:W3CDTF">2024-04-04T19:36:45Z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0x010100B891CD4CBB0FE44F9CFC2EC17BEABC09</vt:lpwstr>
  </property>
</Properties>
</file>